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60" r:id="rId3"/>
    <p:sldId id="258" r:id="rId4"/>
    <p:sldId id="261" r:id="rId5"/>
    <p:sldId id="259" r:id="rId6"/>
    <p:sldId id="263" r:id="rId7"/>
    <p:sldId id="262" r:id="rId8"/>
    <p:sldId id="257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nny" initials="f" lastIdx="2" clrIdx="0">
    <p:extLst>
      <p:ext uri="{19B8F6BF-5375-455C-9EA6-DF929625EA0E}">
        <p15:presenceInfo xmlns:p15="http://schemas.microsoft.com/office/powerpoint/2012/main" userId="fann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12T07:32:59.832" idx="2">
    <p:pos x="7250" y="3115"/>
    <p:text>Comissions des Droits et de l'Autonomie des Personnes Handicapées.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8BD63-D251-46A1-A1EF-E0C650F9087D}" type="datetimeFigureOut">
              <a:rPr lang="fr-FR" smtClean="0"/>
              <a:t>14/01/2018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CF0EC-4674-4A8C-BACE-BF096C76D8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69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F0EC-4674-4A8C-BACE-BF096C76D89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077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F0EC-4674-4A8C-BACE-BF096C76D89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11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F0EC-4674-4A8C-BACE-BF096C76D89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028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3C391AE-9A86-4E35-B3E8-DB39092A9671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355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9813-1A90-48BE-911F-FE2900A1B5EA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247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8300-3169-40B3-BABE-ADD257FE049E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407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229A-5920-4B9B-8796-7BAAC8FC46C4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501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ABE3-EB9C-4309-957E-F432A1C704CB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444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8A1C8-B272-4123-9B0F-9F8EFCD52FD5}" type="datetime1">
              <a:rPr lang="fr-FR" smtClean="0"/>
              <a:t>14/01/2018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363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72FA-DBD4-47B4-8DEB-81ABD7CE68D0}" type="datetime1">
              <a:rPr lang="fr-FR" smtClean="0"/>
              <a:t>14/01/2018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57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17FC32C-79D0-40A8-B1D8-BA5FC62B1315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276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8D673EB-D7F1-4B20-A7FD-DEC7E6D26C29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6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D991-19AB-4074-80FC-071D22EC2D97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128D-49A9-428E-ABEF-5B01BA0F5E7F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7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26AE-6AF8-441D-BC16-508CDCD46E64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49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50F7-41B8-40FA-BE78-95AA8675724E}" type="datetime1">
              <a:rPr lang="fr-FR" smtClean="0"/>
              <a:t>14/01/2018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17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E025-704D-4A90-9C25-1640CBFBAE73}" type="datetime1">
              <a:rPr lang="fr-FR" smtClean="0"/>
              <a:t>14/01/2018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12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DC355-EAE3-4A3A-BE71-1125BC4B1C6F}" type="datetime1">
              <a:rPr lang="fr-FR" smtClean="0"/>
              <a:t>14/01/2018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25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9A3B0-983D-4D8F-80BA-100F2527D7E7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13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EEAB-54C3-448C-803D-C4F471E71450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54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8294124-9C0C-4D1C-A754-E9A456BFD2F9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FIL FONTENILLES - 15/18 janvier 2018 - Fanny BAVOIS</a:t>
            </a: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9CCF4A4-3A67-4175-ADDD-16F555504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4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duscol.education.fr/cid53163/les-unites-localisees-pour-l-inclusion-scolaire-ulis.html" TargetMode="External"/><Relationship Id="rId2" Type="http://schemas.openxmlformats.org/officeDocument/2006/relationships/hyperlink" Target="http://www.esen.education.fr/fr/ressources-par-type/outils-pour-agir/le-film-annuel-des-personnels-de-direction/detail-d-une-fiche/?a=73&amp;cHash=2c2142776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5100" y="1371599"/>
            <a:ext cx="9144000" cy="1465263"/>
          </a:xfrm>
        </p:spPr>
        <p:txBody>
          <a:bodyPr>
            <a:normAutofit fontScale="90000"/>
          </a:bodyPr>
          <a:lstStyle/>
          <a:p>
            <a:r>
              <a:rPr lang="fr-FR" sz="9600" dirty="0" smtClean="0"/>
              <a:t>ULIS</a:t>
            </a:r>
            <a:endParaRPr lang="fr-FR" sz="9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32852" y="3215640"/>
            <a:ext cx="8689976" cy="1341119"/>
          </a:xfrm>
        </p:spPr>
        <p:txBody>
          <a:bodyPr>
            <a:normAutofit fontScale="92500"/>
          </a:bodyPr>
          <a:lstStyle/>
          <a:p>
            <a:endParaRPr lang="fr-FR" dirty="0" smtClean="0"/>
          </a:p>
          <a:p>
            <a:r>
              <a:rPr lang="fr-FR" sz="3200" dirty="0" smtClean="0"/>
              <a:t>Unité Locale pour l’Inclusion Scolaire</a:t>
            </a:r>
            <a:endParaRPr lang="fr-FR" sz="32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32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Permettre la consolidation de l’autonomie personnelle et sociale du jeune</a:t>
            </a:r>
          </a:p>
          <a:p>
            <a:r>
              <a:rPr lang="fr-FR" dirty="0" smtClean="0"/>
              <a:t>Développer : - les apprentissages sociaux, scolaires</a:t>
            </a:r>
          </a:p>
          <a:p>
            <a:pPr marL="0" indent="0">
              <a:buNone/>
            </a:pPr>
            <a:r>
              <a:rPr lang="fr-FR" dirty="0"/>
              <a:t>	 </a:t>
            </a:r>
            <a:r>
              <a:rPr lang="fr-FR" dirty="0" smtClean="0"/>
              <a:t>              - l’acceptation </a:t>
            </a:r>
            <a:r>
              <a:rPr lang="fr-FR" dirty="0"/>
              <a:t>d</a:t>
            </a:r>
            <a:r>
              <a:rPr lang="fr-FR" dirty="0" smtClean="0"/>
              <a:t>es règles de vie scolaire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     - l’amélioration des capacités de communication</a:t>
            </a:r>
          </a:p>
          <a:p>
            <a:r>
              <a:rPr lang="fr-FR" dirty="0" smtClean="0"/>
              <a:t>Concrétiser à terme un projet d’insertion professionnelle concerté.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23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98525"/>
            <a:ext cx="10515600" cy="1006475"/>
          </a:xfrm>
        </p:spPr>
        <p:txBody>
          <a:bodyPr/>
          <a:lstStyle/>
          <a:p>
            <a:r>
              <a:rPr lang="fr-FR" dirty="0" smtClean="0"/>
              <a:t>Les élèves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53641"/>
            <a:ext cx="10515600" cy="3596640"/>
          </a:xfrm>
        </p:spPr>
        <p:txBody>
          <a:bodyPr>
            <a:normAutofit/>
          </a:bodyPr>
          <a:lstStyle/>
          <a:p>
            <a:r>
              <a:rPr lang="fr-FR" dirty="0" smtClean="0"/>
              <a:t>Troubles des fonctions </a:t>
            </a:r>
            <a:r>
              <a:rPr lang="fr-FR" u="sng" dirty="0" smtClean="0"/>
              <a:t>cognitives ou mentales</a:t>
            </a:r>
          </a:p>
          <a:p>
            <a:r>
              <a:rPr lang="fr-FR" dirty="0" smtClean="0"/>
              <a:t>Troubles spécifiques du langage et des apprentissages</a:t>
            </a:r>
          </a:p>
          <a:p>
            <a:r>
              <a:rPr lang="fr-FR" dirty="0" smtClean="0"/>
              <a:t>Troubles </a:t>
            </a:r>
            <a:r>
              <a:rPr lang="fr-FR" u="sng" dirty="0" smtClean="0"/>
              <a:t>envahissant du développement (dont l’autisme)</a:t>
            </a:r>
          </a:p>
          <a:p>
            <a:r>
              <a:rPr lang="fr-FR" dirty="0" smtClean="0"/>
              <a:t>Troubles des fonctions motrices</a:t>
            </a:r>
          </a:p>
          <a:p>
            <a:r>
              <a:rPr lang="fr-FR" dirty="0" smtClean="0"/>
              <a:t>Troubles de la  fonction auditive</a:t>
            </a:r>
          </a:p>
          <a:p>
            <a:r>
              <a:rPr lang="fr-FR" dirty="0" smtClean="0"/>
              <a:t>Troubles de la fonction visuelle</a:t>
            </a:r>
          </a:p>
          <a:p>
            <a:r>
              <a:rPr lang="fr-FR" dirty="0" smtClean="0"/>
              <a:t>Troubles multiples associés (pluri-handicap ou maladie invalidante)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27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</a:t>
            </a:r>
            <a:r>
              <a:rPr lang="fr-FR" dirty="0" smtClean="0"/>
              <a:t>aractéristiques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C’est un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dispositif collectif de scolarisation</a:t>
            </a:r>
            <a:r>
              <a:rPr lang="fr-FR" dirty="0" smtClean="0"/>
              <a:t> permettant la mise en œuvre des PPS.</a:t>
            </a:r>
          </a:p>
          <a:p>
            <a:r>
              <a:rPr lang="fr-FR" dirty="0"/>
              <a:t>Scolariser un petit groupe d’élèves présentant des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compatibles</a:t>
            </a:r>
            <a:r>
              <a:rPr lang="fr-FR" dirty="0"/>
              <a:t>.</a:t>
            </a:r>
          </a:p>
          <a:p>
            <a:r>
              <a:rPr lang="fr-FR" dirty="0"/>
              <a:t>Ce dispositif peut être mis en place sous forme de réseau de lieux de formation</a:t>
            </a:r>
            <a:r>
              <a:rPr lang="fr-FR" dirty="0" smtClean="0"/>
              <a:t>.</a:t>
            </a:r>
          </a:p>
          <a:p>
            <a:r>
              <a:rPr lang="fr-FR" dirty="0" smtClean="0"/>
              <a:t>(Les </a:t>
            </a:r>
            <a:r>
              <a:rPr lang="fr-FR" dirty="0"/>
              <a:t>élèves ayant un </a:t>
            </a:r>
            <a:r>
              <a:rPr lang="fr-FR" dirty="0" smtClean="0"/>
              <a:t>PPS qui </a:t>
            </a:r>
            <a:r>
              <a:rPr lang="fr-FR" dirty="0"/>
              <a:t>ne peuvent pas être inclus en classe ordinaire toute la </a:t>
            </a:r>
            <a:r>
              <a:rPr lang="fr-FR" dirty="0" smtClean="0"/>
              <a:t>journée).</a:t>
            </a:r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93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Catégories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Ce dispositif fait partie intégrante de l’établissement, sous la responsabilité du chef d’établissement (les élèves sont inscrits dans la division de l’établissement correspondant à leur </a:t>
            </a:r>
            <a:r>
              <a:rPr lang="fr-FR" dirty="0" smtClean="0"/>
              <a:t>PPS et font donc partie intégrante de l’établissement).</a:t>
            </a:r>
            <a:endParaRPr lang="fr-FR" dirty="0"/>
          </a:p>
          <a:p>
            <a:r>
              <a:rPr lang="fr-FR" dirty="0" smtClean="0"/>
              <a:t>ULIS - école</a:t>
            </a:r>
          </a:p>
          <a:p>
            <a:r>
              <a:rPr lang="fr-FR" dirty="0" smtClean="0"/>
              <a:t>ULIS – </a:t>
            </a:r>
            <a:r>
              <a:rPr lang="fr-FR" dirty="0" smtClean="0"/>
              <a:t>collège</a:t>
            </a:r>
            <a:endParaRPr lang="fr-FR" dirty="0" smtClean="0"/>
          </a:p>
          <a:p>
            <a:r>
              <a:rPr lang="fr-FR" dirty="0" smtClean="0"/>
              <a:t>ULIS - lycée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42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Organisation générale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 sont les CDAPH qui décident de l’orientation des élèves en </a:t>
            </a:r>
            <a:r>
              <a:rPr lang="fr-FR" dirty="0" smtClean="0"/>
              <a:t>ULIS.</a:t>
            </a:r>
            <a:endParaRPr lang="fr-FR" dirty="0"/>
          </a:p>
          <a:p>
            <a:r>
              <a:rPr lang="fr-FR" dirty="0" smtClean="0"/>
              <a:t>L’enseignant référent assure, sur l’ensemble du parcours, les liens avec le jeune et la famille. Il prépare l’admission dans l’Ulis</a:t>
            </a:r>
            <a:r>
              <a:rPr lang="fr-FR" dirty="0"/>
              <a:t> </a:t>
            </a:r>
            <a:r>
              <a:rPr lang="fr-FR" dirty="0" smtClean="0"/>
              <a:t>et assure le suivi.</a:t>
            </a:r>
          </a:p>
          <a:p>
            <a:r>
              <a:rPr lang="fr-FR" dirty="0"/>
              <a:t>L’ESS au moins une fois par an.</a:t>
            </a:r>
          </a:p>
          <a:p>
            <a:r>
              <a:rPr lang="fr-FR" dirty="0" smtClean="0"/>
              <a:t>Le coordonnateur de l’ULIS.</a:t>
            </a:r>
          </a:p>
          <a:p>
            <a:endParaRPr lang="fr-FR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72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Organisation dans l’établissement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4840" y="2603500"/>
            <a:ext cx="10759440" cy="3416300"/>
          </a:xfrm>
        </p:spPr>
        <p:txBody>
          <a:bodyPr/>
          <a:lstStyle/>
          <a:p>
            <a:r>
              <a:rPr lang="fr-FR" dirty="0" smtClean="0"/>
              <a:t>L’enseignant coordonnateur d’Ulis :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- titulaire du CAPA-SH ou </a:t>
            </a:r>
            <a:r>
              <a:rPr lang="fr-FR" dirty="0" smtClean="0"/>
              <a:t>2CA-SH à partir de cette année CAPPEI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- fait partie de l’équipe pédagogique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- organise la scolarisation du jeune en lien avec l’enseignant référant et les 					  enseignants de l’établissement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- organise des stages en vue d’une orientation professionnelle.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61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Mettre en pratique la loi 2005</a:t>
            </a:r>
          </a:p>
          <a:p>
            <a:r>
              <a:rPr lang="fr-FR" dirty="0" smtClean="0"/>
              <a:t>Faciliter la mise en œuvre du PPS</a:t>
            </a:r>
          </a:p>
          <a:p>
            <a:r>
              <a:rPr lang="fr-FR" dirty="0" smtClean="0"/>
              <a:t>Adapter et aménager la pédagogie dans un groupe lorsque le handicap de l’élève ne lui permet pas une inclusion continue et individuelle en classe ordinaire.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56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Ulis ESEN</a:t>
            </a:r>
            <a:endParaRPr lang="fr-FR" dirty="0" smtClean="0"/>
          </a:p>
          <a:p>
            <a:r>
              <a:rPr lang="fr-FR" dirty="0" smtClean="0">
                <a:hlinkClick r:id="rId3"/>
              </a:rPr>
              <a:t>Ulis </a:t>
            </a:r>
            <a:r>
              <a:rPr lang="fr-FR" dirty="0" err="1" smtClean="0">
                <a:hlinkClick r:id="rId3"/>
              </a:rPr>
              <a:t>Eduscol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- 15/18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87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Direction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Direction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rection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502</TotalTime>
  <Words>371</Words>
  <Application>Microsoft Office PowerPoint</Application>
  <PresentationFormat>Grand écran</PresentationFormat>
  <Paragraphs>57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Direction Ion</vt:lpstr>
      <vt:lpstr>ULIS</vt:lpstr>
      <vt:lpstr>Objectifs</vt:lpstr>
      <vt:lpstr>Les élèves</vt:lpstr>
      <vt:lpstr>Caractéristiques</vt:lpstr>
      <vt:lpstr>Catégories</vt:lpstr>
      <vt:lpstr>Organisation générale</vt:lpstr>
      <vt:lpstr>Organisation dans l’établissement</vt:lpstr>
      <vt:lpstr>Pourquoi?</vt:lpstr>
      <vt:lpstr>Les 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ULIS</dc:title>
  <dc:creator>fanny</dc:creator>
  <cp:lastModifiedBy>maison</cp:lastModifiedBy>
  <cp:revision>17</cp:revision>
  <dcterms:created xsi:type="dcterms:W3CDTF">2016-12-12T06:22:39Z</dcterms:created>
  <dcterms:modified xsi:type="dcterms:W3CDTF">2018-01-14T17:10:42Z</dcterms:modified>
</cp:coreProperties>
</file>