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/>
  <p:notesSz cx="6872288" cy="100615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8269B4E-7101-4F87-A1D5-BA1A0C5BAA3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82239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fr-FR" sz="1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F3AA6D-6C51-493D-B1CE-B03B0E0E3209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9800" y="0"/>
            <a:ext cx="2982239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fr-FR" sz="1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52A76E-B795-468D-BC8E-0C068E845CA0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9080"/>
            <a:ext cx="2982239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fr-FR" sz="1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02D8D1-CF69-4730-8280-A8674AD53E14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9800" y="9559080"/>
            <a:ext cx="2982239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7A78B6B6-E851-4FE4-B4E9-78E9679ADBA9}" type="slidenum">
              <a:t>‹N°›</a:t>
            </a:fld>
            <a:endParaRPr lang="fr-FR" sz="1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6320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29E49-E869-4670-90D7-06E418327E88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6872400" cy="10062000"/>
          </a:xfrm>
          <a:prstGeom prst="rect">
            <a:avLst/>
          </a:prstGeom>
          <a:solidFill>
            <a:srgbClr val="FFFFFF"/>
          </a:solidFill>
          <a:ln cap="sq">
            <a:noFill/>
            <a:prstDash val="solid"/>
          </a:ln>
        </p:spPr>
        <p:txBody>
          <a:bodyPr vert="horz" wrap="none" lIns="90000" tIns="45000" rIns="90000" bIns="45000" anchor="ctr" anchorCtr="1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958CF38-9305-4272-BA2D-93AFBBCADB34}"/>
              </a:ext>
            </a:extLst>
          </p:cNvPr>
          <p:cNvSpPr/>
          <p:nvPr/>
        </p:nvSpPr>
        <p:spPr>
          <a:xfrm>
            <a:off x="0" y="0"/>
            <a:ext cx="6872400" cy="1006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8DD2A2EF-6847-4B95-93E3-002E7B6CEEE6}"/>
              </a:ext>
            </a:extLst>
          </p:cNvPr>
          <p:cNvSpPr/>
          <p:nvPr/>
        </p:nvSpPr>
        <p:spPr>
          <a:xfrm>
            <a:off x="0" y="0"/>
            <a:ext cx="6872400" cy="1006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95288A55-9D6E-4CA1-A8CC-A8B60ADC2E4D}"/>
              </a:ext>
            </a:extLst>
          </p:cNvPr>
          <p:cNvSpPr/>
          <p:nvPr/>
        </p:nvSpPr>
        <p:spPr>
          <a:xfrm>
            <a:off x="0" y="0"/>
            <a:ext cx="6872400" cy="1006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C419512-0F5C-4900-A2E8-AE474857E0FA}"/>
              </a:ext>
            </a:extLst>
          </p:cNvPr>
          <p:cNvSpPr/>
          <p:nvPr/>
        </p:nvSpPr>
        <p:spPr>
          <a:xfrm>
            <a:off x="0" y="0"/>
            <a:ext cx="6873840" cy="1006164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671695C-3705-4E70-9123-C6D825757577}"/>
              </a:ext>
            </a:extLst>
          </p:cNvPr>
          <p:cNvSpPr/>
          <p:nvPr/>
        </p:nvSpPr>
        <p:spPr>
          <a:xfrm>
            <a:off x="0" y="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E0BC260-0BAC-481C-BB08-9C583D72D344}"/>
              </a:ext>
            </a:extLst>
          </p:cNvPr>
          <p:cNvSpPr/>
          <p:nvPr/>
        </p:nvSpPr>
        <p:spPr>
          <a:xfrm>
            <a:off x="3894120" y="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9" name="Espace réservé de l'image des diapositives 8">
            <a:extLst>
              <a:ext uri="{FF2B5EF4-FFF2-40B4-BE49-F238E27FC236}">
                <a16:creationId xmlns:a16="http://schemas.microsoft.com/office/drawing/2014/main" id="{1A6F1FE6-1ED9-48DC-8FA2-B1B10AADC7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1960" y="754199"/>
            <a:ext cx="5024520" cy="3767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10" name="Espace réservé des notes 9">
            <a:extLst>
              <a:ext uri="{FF2B5EF4-FFF2-40B4-BE49-F238E27FC236}">
                <a16:creationId xmlns:a16="http://schemas.microsoft.com/office/drawing/2014/main" id="{FDB546E3-E1BF-4CEB-9D5F-28096C9664C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7239" y="4779720"/>
            <a:ext cx="5492880" cy="4521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7F3A5523-B35B-4279-9371-109A8B0D65E8}"/>
              </a:ext>
            </a:extLst>
          </p:cNvPr>
          <p:cNvSpPr/>
          <p:nvPr/>
        </p:nvSpPr>
        <p:spPr>
          <a:xfrm>
            <a:off x="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657AFF4-9992-4445-986E-EC6B991461C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93760" y="9556920"/>
            <a:ext cx="2971800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400" tIns="49680" rIns="95400" bIns="49680" anchor="b" anchorCtr="0" compatLnSpc="1">
            <a:noAutofit/>
          </a:bodyPr>
          <a:lstStyle>
            <a:lvl1pPr marL="215640" marR="0" lvl="0" indent="-21276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15640" algn="l"/>
                <a:tab pos="664559" algn="l"/>
                <a:tab pos="1113839" algn="l"/>
                <a:tab pos="1563120" algn="l"/>
                <a:tab pos="2012400" algn="l"/>
                <a:tab pos="2461680" algn="l"/>
                <a:tab pos="2910960" algn="l"/>
                <a:tab pos="3360240" algn="l"/>
                <a:tab pos="3809520" algn="l"/>
                <a:tab pos="4258799" algn="l"/>
                <a:tab pos="4708080" algn="l"/>
                <a:tab pos="5157359" algn="l"/>
                <a:tab pos="5606640" algn="l"/>
                <a:tab pos="6055920" algn="l"/>
                <a:tab pos="6505200" algn="l"/>
                <a:tab pos="6954480" algn="l"/>
                <a:tab pos="7403760" algn="l"/>
                <a:tab pos="7853040" algn="l"/>
                <a:tab pos="8302319" algn="l"/>
                <a:tab pos="8751600" algn="l"/>
                <a:tab pos="9200880" algn="l"/>
              </a:tabLst>
              <a:defRPr lang="fr-FR" sz="13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Lucida Sans" pitchFamily="2"/>
              </a:defRPr>
            </a:lvl1pPr>
          </a:lstStyle>
          <a:p>
            <a:pPr lvl="0"/>
            <a:fld id="{43B6C9A1-7D57-427F-85B5-248A4EC494A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921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fr-FR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icrosoft YaHei" pitchFamily="2"/>
        <a:cs typeface="Lucida Sans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827CAB1B-266A-463D-AA79-082B2764820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1B9B04D9-9324-4848-954C-8942E0C8308E}" type="slidenum">
              <a:t>1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C8654CE1-74DE-482F-AC4F-C95F06785CDD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B2A3FD9-F161-400F-BD17-6FDD845F0447}" type="slidenum">
              <a:t>1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5E04FBE9-5EDE-4738-8093-C281EE02A19B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6DE499F0-17AF-451D-9F87-D557F191F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80079"/>
            <a:ext cx="5499360" cy="4527360"/>
          </a:xfrm>
        </p:spPr>
        <p:txBody>
          <a:bodyPr anchor="ctr" anchorCtr="0"/>
          <a:lstStyle/>
          <a:p>
            <a:endParaRPr lang="fr-FR" kern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ACD91B37-D390-4DA6-BE7D-64FC949D0FD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8F954CB4-0951-4C0D-B2D6-551D8DF24F1A}" type="slidenum">
              <a:t>10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1F741BC-426A-4113-98C6-908E97B8465C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1DAA54E8-1294-4D73-91EF-83714CFDABCF}" type="slidenum">
              <a:t>10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6016FAB5-59DF-408D-A19E-11B706219CDF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3B8D5535-F521-45D4-95EA-BC76504ECC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8BBF7594-B8B1-4926-9060-E243E1D68BD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3932B5EE-71B3-4928-B633-47FF34DFBBF3}" type="slidenum">
              <a:t>11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C4D70E5-2D3B-48E1-BD6B-D9F7FE033500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22D2CD76-7333-4468-BB35-3766256B1D14}" type="slidenum">
              <a:t>11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64515FFA-C2F9-45D2-95EE-A47A1C386DBC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C6ABE0BC-8507-4C7E-A780-EBBADF2B25F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D1A09BFF-11E8-4089-A394-495570C057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68D6A78D-5C15-4599-B4F8-EC85B23A5964}" type="slidenum">
              <a:t>12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3797D0D-7442-4959-B629-FAD6456962B8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D49EA808-7C84-47F6-AF12-353A8B9FCBB3}" type="slidenum">
              <a:t>12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F8BB8ACA-B102-400A-A514-78892084C867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15AA05C1-F8DD-4704-8FC0-A6F86C30E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8F2A142E-033E-4C29-B8EC-DD374CD52F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BA44E42A-5EA9-4D44-8F2F-3903C8EF4437}" type="slidenum">
              <a:t>13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1D70DD8-4F5A-4A05-A39A-2A506CC2CC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5B5E1A-3C6C-4E6A-B433-E5F964202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4391A2B9-18B7-4D68-B4C3-558F8E97157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7072CA51-A4B1-4AB0-9423-EDFECD532BE6}" type="slidenum">
              <a:t>14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D43C7AE8-672A-453B-AFAF-AD4A9F857D5F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B7EE8231-A726-47AC-AE4E-1CC9EB1F7141}" type="slidenum">
              <a:t>14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554280E4-9D03-4558-866F-92EF57311CE9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FD687AB5-D28E-471B-AD20-7B3573731F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2A7309DD-4D0F-4A42-8137-C413F86452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C10104C1-6C5D-4850-B507-5E1A2F6B487D}" type="slidenum">
              <a:t>15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92E252-CA7F-4CAC-8E6B-E8F4C56F2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27980EC-D6BD-49EB-96BF-8E9360CAADF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FE37E2D8-1022-453A-A30B-C99B48836BF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BF7F9876-06AD-4394-B2B9-9FC7FC54A772}" type="slidenum">
              <a:t>16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BEDB294-CDD7-431C-BA3B-8025D39B30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AE322EB-C4AC-44AD-93D2-305C55F576D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DF876610-8DFB-407D-B75E-A7D8CB2113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C2874727-2562-496B-9660-E75C1BD9E67B}" type="slidenum">
              <a:t>17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032D5B-8719-46A2-986F-688AF5738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F51E6EC-4E31-46B1-9951-99C7F4069E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E3720E67-AC89-48F4-AFF4-27C979C50A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B04A3BE3-60CD-461A-8155-56114A3F638C}" type="slidenum">
              <a:t>18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25CB13A-0B06-4FAD-AA3F-56FE8227C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1A2F525-F1BB-4934-AD99-061E26DAEE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A9771129-FCBB-40ED-BFB7-07DC32D503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B0F7ED61-A7C4-47B6-BDD7-D4C1C1DFBC5C}" type="slidenum">
              <a:t>19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A70321-E499-434A-9659-D2A2E7FA3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8D3400-2527-4ACC-B044-EEB1A11CB5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698FABD0-A1ED-4BC6-A878-10A9552574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3361F30D-F508-429C-A9BC-8F6DF39D8D7A}" type="slidenum">
              <a:t>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AF52B8A-D17B-43A9-B83B-70C036B3F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80B9CD-96C3-489F-9C29-CC6E75AA28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F6BB4B3E-B1A8-41C6-A5EA-7E66779E3F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3D2B3ABB-4BB4-4257-9527-7F9F23DE3703}" type="slidenum">
              <a:t>20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E2338B-5B71-4E6C-B5CE-45C3283F7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83FA9A-46D9-460E-A379-FB72DF4799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EE95217D-D4FD-46C7-8672-394B00A53BF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93FDB3E6-79BE-4EA9-B7C1-6DE68FE2A67E}" type="slidenum">
              <a:t>21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275CCED-39E9-4A51-B85F-DF4FF4BA92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8136D4-7D90-48B1-9A9B-6F64BF03C29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EC0B68BF-D6D3-4DDE-9299-97F9F4FFE3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009BEFDF-45FD-4182-B9A8-61956CD6F8ED}" type="slidenum">
              <a:t>22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8CD172-0A15-4B55-A445-A829B169D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1D8269-E1E4-484C-AA54-13D7E9AF73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B304C625-BBC3-4505-A817-6DBF52C8C1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3546EE37-AAD6-42E9-A370-E084FBDA0B4D}" type="slidenum">
              <a:t>23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0337F20-46F5-493A-87AE-F01E0B4E9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534CAA-AD5B-4709-A173-D67A9E07EE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8D1BAD3B-17F0-476E-B4A6-AFA3D8E379D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CF26850C-8E38-4652-B8D4-632633646B4C}" type="slidenum">
              <a:t>24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FB13522-45E4-4CA6-96EB-7ABEA031B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9167B8-405A-4731-9E14-0E5407F733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5360458E-A094-4DA1-AC5A-0FE92EB0555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D94B7E52-6175-4011-A055-C6340F796383}" type="slidenum">
              <a:t>25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21B585B-24CD-4183-B9B5-BA8B035646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3253DB-D64F-4C7F-9949-759099DD6F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FCFD0CE7-C0C2-4DF5-80B9-2856818AC7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AAD59D9E-D624-493E-9EAF-2A4F15096346}" type="slidenum">
              <a:t>26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112AC1D-3D79-428D-AFE2-B3E8D0816E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B085C8-CD5A-4F8D-9A4A-1493F957C3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44EB21B8-FC0F-4A51-951B-DFFEBC586A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DA97D63C-1630-4A2B-84F9-62ADD000E81C}" type="slidenum">
              <a:t>27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352992-10C3-4294-A722-5DA8A6384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E1E7747-BA54-4E0B-8ED4-2AFA48B7FE2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1">
            <a:extLst>
              <a:ext uri="{FF2B5EF4-FFF2-40B4-BE49-F238E27FC236}">
                <a16:creationId xmlns:a16="http://schemas.microsoft.com/office/drawing/2014/main" id="{B4FD4385-98E7-450D-AD44-9314427D08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CF263DD6-F47E-42EA-8C2A-ABE8984627CB}" type="slidenum">
              <a:t>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3D3FEC6-E205-4464-B777-1603D8EDF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2319" y="754199"/>
            <a:ext cx="5029200" cy="3771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A98FDA-BF30-4DE4-A7EE-DBA050AD52D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6880" y="4780079"/>
            <a:ext cx="5497560" cy="452592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E1051472-5281-4930-9A2A-D24278D6EA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9FF295A4-5A41-4446-AA4C-E6DE1111AD41}" type="slidenum">
              <a:t>4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5CCBDC5-5571-4EDA-A10D-5240EE091873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E236A1A-AD37-42E3-A2A8-CC1725CFD878}" type="slidenum">
              <a:t>4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BA1C0C93-8F8F-485B-BE9D-D8245F7AAC21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9B795BF5-ABD7-4EEF-A61D-504B7DEA9B6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32F32584-F5D1-4037-BC03-AFB9B092A1B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A74CA4DA-035D-4366-A5BD-126E95596A48}" type="slidenum">
              <a:t>5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1C9021F-C9A0-4CC5-9870-9DE370620C3E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6C5D96A-F3C7-4F82-80AC-49329CBEBB8E}" type="slidenum">
              <a:t>5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0112F8DC-6A8B-45E5-A27A-0F2D28E81F28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64D36ADA-B82E-4A43-964B-B08528C5459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FE734D74-1A50-4C22-98BD-BC750FF472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E2699C8A-199F-4E13-9DC7-9B7FC38E1394}" type="slidenum">
              <a:t>6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20C1250-C56F-4A75-B7DC-4A2FD8424C06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67768C13-C13E-4694-84A6-AC5C82B2C3DD}" type="slidenum">
              <a:t>6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38A36F3F-F3AD-4477-9B1F-D4BD8E34A32E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9F17105A-B378-43B0-9069-5DD8D291F8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E06EFBA1-0A79-4B9C-B955-A1CF73368C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CF98AE8D-6D13-44A1-95CD-3680F6097C19}" type="slidenum">
              <a:t>7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DC23491-3A36-4842-BD79-78D33A10E2EF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43DC9BD-6933-4F7C-BEBB-3167777C5A49}" type="slidenum">
              <a:t>7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659076BA-48B2-4937-8D9C-84675A7F0293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60E70EB0-33DC-429E-92E8-3A84175122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8B094EB1-891B-4296-9592-29D223AC72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A715AB16-37EC-4439-8CC5-B4619FED14CF}" type="slidenum">
              <a:t>8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E09D96CA-D2FF-4786-9D98-76D650FE3AFB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97EA5D19-81F0-4EDC-B1F2-97C75CB153A9}" type="slidenum">
              <a:t>8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34891BFB-4BE7-4063-A952-2B382462D33E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8DFDC8D3-7801-47F8-9D47-1B6BF52E47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1">
            <a:extLst>
              <a:ext uri="{FF2B5EF4-FFF2-40B4-BE49-F238E27FC236}">
                <a16:creationId xmlns:a16="http://schemas.microsoft.com/office/drawing/2014/main" id="{1B3178BC-91DD-49BC-819B-05723E5EEAE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lvl="0"/>
            <a:fld id="{B82ACF47-94BF-4176-803A-09D64B2CD911}" type="slidenum">
              <a:t>9</a:t>
            </a:fld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3F0D093D-4849-4705-8EBC-678BB37914D2}"/>
              </a:ext>
            </a:extLst>
          </p:cNvPr>
          <p:cNvSpPr/>
          <p:nvPr/>
        </p:nvSpPr>
        <p:spPr>
          <a:xfrm>
            <a:off x="3894120" y="9556920"/>
            <a:ext cx="2976479" cy="50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400" tIns="49680" rIns="95400" bIns="4968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39F68D5-2CC9-42D3-BAB9-F6B5F57816A3}" type="slidenum">
              <a:t>9</a:t>
            </a:fld>
            <a:endParaRPr lang="fr-FR" sz="13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2AB0CC01-2EED-4F67-AD12-C66E1C0B7C20}"/>
              </a:ext>
            </a:extLst>
          </p:cNvPr>
          <p:cNvSpPr/>
          <p:nvPr/>
        </p:nvSpPr>
        <p:spPr>
          <a:xfrm>
            <a:off x="1146240" y="754199"/>
            <a:ext cx="4581360" cy="377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Espace réservé des notes 3">
            <a:extLst>
              <a:ext uri="{FF2B5EF4-FFF2-40B4-BE49-F238E27FC236}">
                <a16:creationId xmlns:a16="http://schemas.microsoft.com/office/drawing/2014/main" id="{1E19E224-759F-43B9-BB4E-E398CC0D99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7239" y="4779720"/>
            <a:ext cx="5499360" cy="4630680"/>
          </a:xfrm>
        </p:spPr>
        <p:txBody>
          <a:bodyPr anchor="ctr" anchorCtr="0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04123F-AFA6-4190-85DF-F847D06C2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562E1BB-4D53-46FE-9A4E-9432015A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5842BF-22BD-4F97-ABBC-F935A27E1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F29464E-4702-48F2-B398-EA01B53188C1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2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982C18-8E01-43B3-9033-CFFC4063F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0FE786-858C-4CB5-9B72-1EEDB6EE3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9BF0C0-CF2F-42C8-BD79-EC2DA80D2A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DB95696-A536-43A5-A3D9-E9008B0B746C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5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8B8D8A5-B9C0-41CD-B2D5-DEE345D0F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4638" y="266700"/>
            <a:ext cx="2055812" cy="58674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516CA1-1519-4BBF-80A6-B69832388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66700"/>
            <a:ext cx="6015038" cy="586740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FB9F63-52E1-4C4F-92AD-DFF374BDC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727899C6-15D4-427E-A826-6D903E3DC11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60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30890-265A-4752-9186-6C35F9C38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46C5DA-B55B-4728-A72A-B84B2EA257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06CEE8-3A6B-4803-99CE-94E5CCB6B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38CA032-8306-46B2-A9B1-20F5D322EE3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1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B86B78-9328-484F-9773-FADA8E1E9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138592-444C-4B23-A667-5D8A682EC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0ABFDA-15D3-48E8-B640-D30D3A13B5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18C6BE8-6198-4621-BB41-81894F2FBC9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6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8125C-C428-4495-8D99-7B0714A51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948D3F-72A8-4811-92D7-912401A21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5B5B36-4672-4151-9B27-E8EB56509F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523F3A5-A3D8-434E-AB2A-F0E89BF40C0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05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BEF042-CC64-4EB1-BCAB-0EB60ED7E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C34B0B-F064-40A9-A566-EA804EC66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196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B34457-361B-4173-9DBD-FFA8B141A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45196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93F5A5-379C-4C75-ABEC-FEC6532891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01B881D-686C-43FA-9930-7796C888EA37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68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442A0-3B50-4405-B410-52A8DA579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89FABB-C139-495C-B1F1-1BEA3675B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C25959-4CA5-4FD6-90F3-67E505B49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21317F-2984-432A-AE23-160AD66A8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4197436-497A-4F0C-B871-B627203DF5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F0ABA-83AC-4B6A-946D-B690AF7552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0EB3212-3580-4665-8569-2EB93E653F15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11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EF1FA-A278-4D89-A5C8-2E77E776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7B957CF-7399-43D5-BFAA-69AC302AE4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B9455F8-3BD2-4A09-B8F8-59543E13B13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21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C4EC3B3-51E3-4CFD-B698-00762D9D17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EABB77E-A4D3-4E8E-9A4A-A4E345EB9B9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9787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CEBE3C-E22C-42C2-81FB-519FA6821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BC8D66-8F7F-45D3-BB8C-371F11A5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06E6FB-0C2B-498C-AAD3-02D46F834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B12DD4-F72E-4B52-B679-15EA2EBFCF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9549DA3-A6B7-48AC-8695-F4F14E19D5EE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1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42927-2640-49CE-83F8-E6B7FBF30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8DF9B2-1EF6-4679-9E39-4500A3BE7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F17FD-89D8-486B-81FF-4D855162F6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A9BC95E-9F98-4B21-97F5-9A70D254C97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335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A5813-7DED-4165-9CFD-F76D7AAE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F20E4B-5693-4075-9740-0C46978E18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D674C3-A24F-4C2F-BA7F-2E084F4A7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DA19B5-A286-4A2E-A11B-EC18AE8100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7F6CF3D-61E2-46C7-B776-27A1AABBD909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6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D0AF74-86FC-46C0-BBE2-36F0B802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CD592C5-4B2B-4774-AACC-9E0183C8D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9A51B1-1510-418C-828B-724D5DE6C0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08C6244-6029-4C29-B1C4-B931319F9E3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43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3B32ADB-8564-481B-A9FC-4451E442C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4638" y="1604963"/>
            <a:ext cx="2055812" cy="4519612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8EA8FE3-E8DD-4403-BB01-3265648AE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5038" cy="4519612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8BB80C-CBE3-4D01-B267-53B528A31D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8939FFC2-BC34-43D8-A455-2E7C06152638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12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A1306D-05EA-4ADE-8F0D-94B0F9F92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7F63FA-4656-4F07-8D39-3B174CBE7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DD6935-E508-4B0D-ACAD-797801894D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D4D0457-523A-4D51-A039-831ACC3CD837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8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A671E-5CC9-45B7-80D0-56E8A6AE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B441D8-A098-42AE-ABD7-4CCDFD2E9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5425" cy="42291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5F21E5-EEAB-437D-8F81-CCD87BF6F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905000"/>
            <a:ext cx="4035425" cy="42291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368550-C8C3-4878-BC3F-3F768D57B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8907279-4C39-45D1-B976-462BDD892B0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4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88172-467A-405F-A7C6-CA7F2BAD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6ABFC8-451A-4D7F-BBE9-FEA34F2C6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DBC885-6629-4566-9830-4B51C1F1D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A5ECAC-BD7D-41F4-B68C-3E03EBCD45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C4024C6-74F5-48EB-9953-838F43BDFD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1BFCA4-1438-4466-8FBB-AF02FA66A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76980516-7F9D-4614-9893-B2BC31A08706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3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5E3697-A79F-421C-BC83-4351B00D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1A2D1A-603B-460D-AE00-3BE1375FC7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58EB415-C200-440E-AA32-B1249DA367CE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7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396CEB4-8E01-4E71-87E2-7C7CC1AD45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F13B2CC-91FA-4F60-9B9A-7DB6FDF0CA4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199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4E528A-172B-4596-8213-AC6C1D791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21567B-9E9A-4421-BF2E-C9DA686A1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A94485-B202-4E01-B60A-3E33D1C2B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4F037F-5A01-4487-AD27-7B29C7F324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C10E7AD-51AA-484C-B701-568986FF061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4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2A851D-6ABC-42FB-9DA1-ED464F81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606115E-CFD6-4E6C-9404-6B87B46DAE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251E2F-42E3-41A1-81C0-76E5B07B5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1BF27B-DEBE-43BB-A623-B3BEFFFD92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70B942D-6162-46D0-B358-0F3534619666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77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E9A9FC0-2001-46A2-AAFC-ECAA59C92D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66400"/>
            <a:ext cx="8223120" cy="14288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9348C8-CD07-4905-8B55-132C86B512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904760"/>
            <a:ext cx="8223120" cy="4228919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CBC87F52-0305-44F5-98F7-C4D0CD22AE7D}"/>
              </a:ext>
            </a:extLst>
          </p:cNvPr>
          <p:cNvSpPr/>
          <p:nvPr/>
        </p:nvSpPr>
        <p:spPr>
          <a:xfrm>
            <a:off x="457200" y="6245280"/>
            <a:ext cx="2131920" cy="474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4B0A242B-FF63-495B-A5BD-E0190901F47C}"/>
              </a:ext>
            </a:extLst>
          </p:cNvPr>
          <p:cNvSpPr/>
          <p:nvPr/>
        </p:nvSpPr>
        <p:spPr>
          <a:xfrm>
            <a:off x="3124079" y="6245280"/>
            <a:ext cx="2894040" cy="474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0BC2CF-B985-493F-8FF0-B46DC61EFBF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2719" y="6244920"/>
            <a:ext cx="2127240" cy="469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>
            <a:noAutofit/>
          </a:bodyPr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en-US" sz="1200" b="0" i="0" u="none" strike="noStrike" baseline="0">
                <a:solidFill>
                  <a:srgbClr val="FFFFFF"/>
                </a:solidFill>
                <a:latin typeface="Tahoma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fld id="{C1D6D938-41DB-4F5D-9FCA-3356F068B35E}" type="slidenum"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l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fr-FR" sz="4400" b="0" i="0" u="none" strike="noStrike" baseline="0">
          <a:ln>
            <a:noFill/>
          </a:ln>
          <a:solidFill>
            <a:srgbClr val="FFFFFF"/>
          </a:solidFill>
          <a:latin typeface="Tahoma" pitchFamily="34"/>
          <a:ea typeface="Microsoft YaHei" pitchFamily="2"/>
          <a:cs typeface="Lucida Sans" pitchFamily="2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fr-FR" sz="3200" b="0" i="0" u="none" strike="noStrike" baseline="0">
          <a:ln>
            <a:noFill/>
          </a:ln>
          <a:solidFill>
            <a:srgbClr val="FFFFFF"/>
          </a:solidFill>
          <a:latin typeface="Tahoma" pitchFamily="34"/>
          <a:ea typeface="Microsoft YaHei" pitchFamily="2"/>
          <a:cs typeface="Lucida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A818C99-D2E5-4120-9B7F-AD8FD30440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799" y="1994040"/>
            <a:ext cx="7765920" cy="142848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b" anchorCtr="1" compatLnSpc="1"/>
          <a:lstStyle/>
          <a:p>
            <a:endParaRPr lang="fr-FR"/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BCE445AB-1208-435E-B94C-5FDC8AED077D}"/>
              </a:ext>
            </a:extLst>
          </p:cNvPr>
          <p:cNvSpPr/>
          <p:nvPr/>
        </p:nvSpPr>
        <p:spPr>
          <a:xfrm>
            <a:off x="285840" y="2803680"/>
            <a:ext cx="1440" cy="3035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12"/>
              <a:gd name="f7" fmla="val 6"/>
              <a:gd name="f8" fmla="val 60"/>
              <a:gd name="f9" fmla="+- 0 0 0"/>
              <a:gd name="f10" fmla="*/ f3 1 1588"/>
              <a:gd name="f11" fmla="*/ f4 1 1912"/>
              <a:gd name="f12" fmla="*/ f9 f0 1"/>
              <a:gd name="f13" fmla="*/ 0 f10 1"/>
              <a:gd name="f14" fmla="*/ 1588 f10 1"/>
              <a:gd name="f15" fmla="*/ 1912 f11 1"/>
              <a:gd name="f16" fmla="*/ 0 f11 1"/>
              <a:gd name="f17" fmla="*/ f12 1 f2"/>
              <a:gd name="f18" fmla="*/ 15120940 f11 1"/>
              <a:gd name="f19" fmla="*/ 151209386 f11 1"/>
              <a:gd name="f20" fmla="*/ 2147483647 f11 1"/>
              <a:gd name="f21" fmla="+- f17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">
                <a:pos x="f13" y="f16"/>
              </a:cxn>
              <a:cxn ang="f21">
                <a:pos x="f13" y="f18"/>
              </a:cxn>
              <a:cxn ang="f21">
                <a:pos x="f13" y="f18"/>
              </a:cxn>
              <a:cxn ang="f21">
                <a:pos x="f13" y="f19"/>
              </a:cxn>
              <a:cxn ang="f21">
                <a:pos x="f13" y="f20"/>
              </a:cxn>
              <a:cxn ang="f21">
                <a:pos x="f13" y="f20"/>
              </a:cxn>
              <a:cxn ang="f21">
                <a:pos x="f13" y="f16"/>
              </a:cxn>
              <a:cxn ang="f21">
                <a:pos x="f13" y="f16"/>
              </a:cxn>
            </a:cxnLst>
            <a:rect l="f13" t="f16" r="f14" b="f15"/>
            <a:pathLst>
              <a:path w="1588" h="1912">
                <a:moveTo>
                  <a:pt x="f5" y="f5"/>
                </a:moveTo>
                <a:lnTo>
                  <a:pt x="f5" y="f7"/>
                </a:lnTo>
                <a:lnTo>
                  <a:pt x="f5" y="f8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6BBA27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35E1A96-4E0C-48B6-85AC-BCE8C70D773D}"/>
              </a:ext>
            </a:extLst>
          </p:cNvPr>
          <p:cNvSpPr/>
          <p:nvPr/>
        </p:nvSpPr>
        <p:spPr>
          <a:xfrm>
            <a:off x="3124079" y="6245280"/>
            <a:ext cx="2894040" cy="474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D65FF94-4994-479A-BAF1-C9CF476A75F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2719" y="6244920"/>
            <a:ext cx="2127240" cy="46980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b" anchorCtr="0">
            <a:noAutofit/>
          </a:bodyPr>
          <a:lstStyle>
            <a:lvl1pPr marL="215640" marR="0" lvl="0" indent="-212760" algn="r" rtl="0" hangingPunct="0">
              <a:lnSpc>
                <a:spcPct val="100000"/>
              </a:lnSpc>
              <a:buNone/>
              <a:tabLst/>
              <a:defRPr lang="en-US" sz="1400" kern="1200"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9A11A0-7D05-4C6D-8C8B-8C41A2C03818}" type="slidenum">
              <a:t>‹N°›</a:t>
            </a:fld>
            <a:endParaRPr lang="en-US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E96FA06B-D2ED-4211-8C7A-BCFA40BE834D}"/>
              </a:ext>
            </a:extLst>
          </p:cNvPr>
          <p:cNvSpPr/>
          <p:nvPr/>
        </p:nvSpPr>
        <p:spPr>
          <a:xfrm>
            <a:off x="457200" y="6245280"/>
            <a:ext cx="2131920" cy="474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EDE884D-1962-40BE-94A7-83F7CB803D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3120" cy="45198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t" anchorCtr="0" compatLnSpc="1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indent="0" algn="l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fr-FR" sz="4400" b="0" i="0" u="none" strike="noStrike" kern="1200" baseline="0">
          <a:ln>
            <a:noFill/>
          </a:ln>
          <a:solidFill>
            <a:srgbClr val="FFFFFF"/>
          </a:solidFill>
          <a:latin typeface="Tahoma" pitchFamily="34"/>
          <a:ea typeface="Microsoft YaHei" pitchFamily="2"/>
          <a:cs typeface="Lucida Sans" pitchFamily="2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fr-FR" sz="3200" b="0" i="0" u="none" strike="noStrike" kern="1200" baseline="0">
          <a:ln>
            <a:noFill/>
          </a:ln>
          <a:solidFill>
            <a:srgbClr val="FFFFFF"/>
          </a:solidFill>
          <a:latin typeface="Tahoma" pitchFamily="34"/>
          <a:ea typeface="Microsoft YaHei" pitchFamily="2"/>
          <a:cs typeface="Lucida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90295F6-486F-4838-9301-1D8269F35060}"/>
              </a:ext>
            </a:extLst>
          </p:cNvPr>
          <p:cNvSpPr/>
          <p:nvPr/>
        </p:nvSpPr>
        <p:spPr>
          <a:xfrm>
            <a:off x="0" y="189000"/>
            <a:ext cx="8856720" cy="5445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1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  <a:t>De la constante macabre à l’évaluation par contrat de confiance</a:t>
            </a:r>
            <a:br>
              <a:rPr lang="en-US" sz="40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</a:br>
            <a:br>
              <a:rPr lang="en-US" sz="40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</a:br>
            <a:r>
              <a:rPr lang="en-US" sz="18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  <a:t> CUGNAUX 18 octobre 2018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Castellar" pitchFamily="18"/>
              <a:ea typeface="Microsoft YaHei" pitchFamily="2"/>
              <a:cs typeface="Lucida Sans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  <a:t>André Antibi</a:t>
            </a:r>
            <a:br>
              <a:rPr lang="en-US" sz="18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</a:br>
            <a:endParaRPr lang="en-US" sz="1800" b="0" i="0" u="none" strike="noStrike" baseline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Castellar" pitchFamily="18"/>
              <a:ea typeface="Microsoft YaHei" pitchFamily="2"/>
              <a:cs typeface="Lucida Sans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  <a:t>                                        </a:t>
            </a:r>
            <a:br>
              <a:rPr lang="en-US" sz="1800" b="0" i="0" u="none" strike="noStrike" baseline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Castellar" pitchFamily="18"/>
                <a:ea typeface="Microsoft YaHei" pitchFamily="2"/>
                <a:cs typeface="Lucida Sans" pitchFamily="2"/>
              </a:rPr>
            </a:br>
            <a:endParaRPr lang="en-US" sz="1800" b="0" i="0" u="none" strike="noStrike" baseline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Castellar" pitchFamily="18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E91E23B-153A-4531-856D-03B3B59FD4FB}"/>
              </a:ext>
            </a:extLst>
          </p:cNvPr>
          <p:cNvSpPr/>
          <p:nvPr/>
        </p:nvSpPr>
        <p:spPr>
          <a:xfrm>
            <a:off x="468360" y="260280"/>
            <a:ext cx="8229600" cy="1384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99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 drôle de tableau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EE3C3D-6CEF-4946-B3B5-690510CCB01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905120"/>
          <a:ext cx="8232120" cy="4428720"/>
        </p:xfrm>
        <a:graphic>
          <a:graphicData uri="http://schemas.openxmlformats.org/drawingml/2006/table">
            <a:tbl>
              <a:tblPr/>
              <a:tblGrid>
                <a:gridCol w="985680">
                  <a:extLst>
                    <a:ext uri="{9D8B030D-6E8A-4147-A177-3AD203B41FA5}">
                      <a16:colId xmlns:a16="http://schemas.microsoft.com/office/drawing/2014/main" val="2606120325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2948816628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530515887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508985325"/>
                    </a:ext>
                  </a:extLst>
                </a:gridCol>
                <a:gridCol w="555480">
                  <a:extLst>
                    <a:ext uri="{9D8B030D-6E8A-4147-A177-3AD203B41FA5}">
                      <a16:colId xmlns:a16="http://schemas.microsoft.com/office/drawing/2014/main" val="1545103175"/>
                    </a:ext>
                  </a:extLst>
                </a:gridCol>
                <a:gridCol w="624240">
                  <a:extLst>
                    <a:ext uri="{9D8B030D-6E8A-4147-A177-3AD203B41FA5}">
                      <a16:colId xmlns:a16="http://schemas.microsoft.com/office/drawing/2014/main" val="1045714020"/>
                    </a:ext>
                  </a:extLst>
                </a:gridCol>
                <a:gridCol w="557280">
                  <a:extLst>
                    <a:ext uri="{9D8B030D-6E8A-4147-A177-3AD203B41FA5}">
                      <a16:colId xmlns:a16="http://schemas.microsoft.com/office/drawing/2014/main" val="1979731866"/>
                    </a:ext>
                  </a:extLst>
                </a:gridCol>
                <a:gridCol w="625680">
                  <a:extLst>
                    <a:ext uri="{9D8B030D-6E8A-4147-A177-3AD203B41FA5}">
                      <a16:colId xmlns:a16="http://schemas.microsoft.com/office/drawing/2014/main" val="4083167010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2017284420"/>
                    </a:ext>
                  </a:extLst>
                </a:gridCol>
                <a:gridCol w="623880">
                  <a:extLst>
                    <a:ext uri="{9D8B030D-6E8A-4147-A177-3AD203B41FA5}">
                      <a16:colId xmlns:a16="http://schemas.microsoft.com/office/drawing/2014/main" val="608913814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605406336"/>
                    </a:ext>
                  </a:extLst>
                </a:gridCol>
                <a:gridCol w="555840">
                  <a:extLst>
                    <a:ext uri="{9D8B030D-6E8A-4147-A177-3AD203B41FA5}">
                      <a16:colId xmlns:a16="http://schemas.microsoft.com/office/drawing/2014/main" val="2869100161"/>
                    </a:ext>
                  </a:extLst>
                </a:gridCol>
                <a:gridCol w="925200">
                  <a:extLst>
                    <a:ext uri="{9D8B030D-6E8A-4147-A177-3AD203B41FA5}">
                      <a16:colId xmlns:a16="http://schemas.microsoft.com/office/drawing/2014/main" val="2008354846"/>
                    </a:ext>
                  </a:extLst>
                </a:gridCol>
              </a:tblGrid>
              <a:tr h="372240">
                <a:tc>
                  <a:txBody>
                    <a:bodyPr/>
                    <a:lstStyle/>
                    <a:p>
                      <a:pPr rtl="0" hangingPunct="0">
                        <a:tabLst/>
                      </a:pPr>
                      <a:endParaRPr lang="fr-FR" sz="2400">
                        <a:latin typeface="Times New Roman" pitchFamily="18"/>
                        <a:cs typeface="Tahoma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hangingPunct="0">
                        <a:tabLst/>
                      </a:pPr>
                      <a:endParaRPr lang="fr-FR" sz="2400">
                        <a:latin typeface="Times New Roman" pitchFamily="18"/>
                        <a:cs typeface="Tahoma" pitchFamily="2"/>
                      </a:endParaRPr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Correcteur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b="1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moyenne copie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762519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rtl="0" hangingPunct="0">
                        <a:tabLst/>
                      </a:pPr>
                      <a:endParaRPr lang="fr-FR" sz="2400">
                        <a:latin typeface="Times New Roman" pitchFamily="18"/>
                        <a:cs typeface="Tahoma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hangingPunct="0">
                        <a:tabLst/>
                      </a:pPr>
                      <a:endParaRPr lang="fr-FR" sz="2400">
                        <a:latin typeface="Times New Roman" pitchFamily="18"/>
                        <a:cs typeface="Tahoma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10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511544"/>
                  </a:ext>
                </a:extLst>
              </a:tr>
              <a:tr h="327960">
                <a:tc rowSpan="10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Copie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587850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326657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329743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158308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220554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001779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812762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191916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628244"/>
                  </a:ext>
                </a:extLst>
              </a:tr>
              <a:tr h="3279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089840"/>
                  </a:ext>
                </a:extLst>
              </a:tr>
              <a:tr h="372240">
                <a:tc gridSpan="2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b="1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moyenne correcteur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7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000" i="1">
                          <a:solidFill>
                            <a:srgbClr val="000000"/>
                          </a:solidFill>
                          <a:latin typeface="Arial" pitchFamily="18"/>
                          <a:ea typeface="Arial" pitchFamily="2"/>
                          <a:cs typeface="Arial" pitchFamily="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hangingPunct="0">
                        <a:tabLst/>
                      </a:pPr>
                      <a:endParaRPr lang="fr-FR" sz="2400">
                        <a:latin typeface="Times New Roman" pitchFamily="18"/>
                        <a:cs typeface="Tahoma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9454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C135BAD6-C098-456B-B999-3F63FD061CF5}"/>
              </a:ext>
            </a:extLst>
          </p:cNvPr>
          <p:cNvSpPr/>
          <p:nvPr/>
        </p:nvSpPr>
        <p:spPr>
          <a:xfrm>
            <a:off x="457200" y="291960"/>
            <a:ext cx="8229600" cy="1384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Les dix « trucs »(suite)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0D62BE5B-9773-4FBF-8FF5-FB624AB015C0}"/>
              </a:ext>
            </a:extLst>
          </p:cNvPr>
          <p:cNvSpPr/>
          <p:nvPr/>
        </p:nvSpPr>
        <p:spPr>
          <a:xfrm>
            <a:off x="457200" y="1905120"/>
            <a:ext cx="8229600" cy="415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DES SUJETS TROP LONGS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Longueur d’un sujet : un autre vide bien regrettable dans les programmes !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A LA RECHERCHE D’UN BEAU SUJET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« BALAYER » TOUT LE PROGRAMME DU CONTRÔLE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LA QUESTION RÉSERVÉE À L’ÉLÈVE MUSCLOR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UNE DRÔLE DE GÉNÉROSITÉ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7B28DFB6-B4AD-42DF-BC36-BD7D06541228}"/>
              </a:ext>
            </a:extLst>
          </p:cNvPr>
          <p:cNvSpPr/>
          <p:nvPr/>
        </p:nvSpPr>
        <p:spPr>
          <a:xfrm>
            <a:off x="468360" y="260280"/>
            <a:ext cx="8229600" cy="1384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Système EPCC </a:t>
            </a:r>
            <a:b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r>
              <a:rPr lang="en-US" sz="28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(Système d’Evaluation Par Contrat de Confiance)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3527A6C0-13DC-4FED-8410-7570EAEFFB1D}"/>
              </a:ext>
            </a:extLst>
          </p:cNvPr>
          <p:cNvSpPr/>
          <p:nvPr/>
        </p:nvSpPr>
        <p:spPr>
          <a:xfrm>
            <a:off x="206280" y="1484279"/>
            <a:ext cx="8686800" cy="5229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COMME POUR ARRETER DE FUMER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OBJECTIF INITIAL : AIDER L’ENSEIGNANT A SE DEBARASSER DU REFLEXE “CONSTANTE MACABRE”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SYSTEME RECOMMANDE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   - par la DGESCO : Jean-Michel Blanquer( circulaire de rentrée 2011), Florence Robine (2014)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   - dans le rapport parlementaire  de Jacques Grosperrin ( 2010)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   - par le secrétariat général de l’Enseignement Catholique (Janvier 2015)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</a:t>
            </a: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DEJA MIS EN PLACE PAR PLUSIEURS DIZAINES DE MILLIERS D’ENSEIGNANTS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 SYSTEME EXPERIMENTE PENDANT TROIS ANS ( par des centaines d’enseignants, des milliers d’élèves de 2005 à 2007)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EE88637-67DA-47C6-82DA-D8D198647709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MISE EN PRATIQUE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C4CBCD2A-9364-49FD-9C99-99926C7EFC86}"/>
              </a:ext>
            </a:extLst>
          </p:cNvPr>
          <p:cNvSpPr/>
          <p:nvPr/>
        </p:nvSpPr>
        <p:spPr>
          <a:xfrm>
            <a:off x="457200" y="1413000"/>
            <a:ext cx="8228160" cy="4725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UNE</a:t>
            </a:r>
            <a:r>
              <a:rPr lang="en-US" sz="1600" b="0" i="0" u="sng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uFillTx/>
                <a:latin typeface="Tahoma" pitchFamily="34"/>
                <a:ea typeface="Microsoft YaHei" pitchFamily="2"/>
                <a:cs typeface="Lucida Sans" pitchFamily="2"/>
              </a:rPr>
              <a:t> </a:t>
            </a: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ANALOGIE : LE CODE DE LA ROUTE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</a:t>
            </a:r>
            <a:r>
              <a:rPr lang="en-US" sz="1600" b="0" i="1" u="none" strike="noStrike" baseline="0">
                <a:ln>
                  <a:noFill/>
                </a:ln>
                <a:solidFill>
                  <a:srgbClr val="FF99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1ère ETAPE : ANNONCE DU PROGRAMME DU CONTRÔLE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1" u="none" strike="noStrike" baseline="0">
              <a:ln>
                <a:noFill/>
              </a:ln>
              <a:solidFill>
                <a:srgbClr val="FF99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LISTE DE QUESTIONS DÉJÀ  CORRIGÉES EN CLASSE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ESSENTIEL DU SUJET (environ 16 points sur 20 ) : CERTAINES DES QUESTIONS DE LA LISTE, A L’IDENTIQUE (on ne donne pas le sujet à l’avance)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CONDITIONS SUR CETTE LISTE </a:t>
            </a:r>
          </a:p>
          <a:p>
            <a:pPr marL="1600200" marR="0" lvl="3" indent="-22392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1600200" algn="l"/>
                <a:tab pos="2049119" algn="l"/>
                <a:tab pos="2498399" algn="l"/>
                <a:tab pos="2947680" algn="l"/>
                <a:tab pos="3396960" algn="l"/>
                <a:tab pos="3846240" algn="l"/>
                <a:tab pos="4295520" algn="l"/>
                <a:tab pos="4744800" algn="l"/>
                <a:tab pos="5194080" algn="l"/>
                <a:tab pos="5643359" algn="l"/>
                <a:tab pos="6092640" algn="l"/>
                <a:tab pos="6541919" algn="l"/>
                <a:tab pos="6991200" algn="l"/>
                <a:tab pos="7440480" algn="l"/>
                <a:tab pos="7889760" algn="l"/>
                <a:tab pos="8339040" algn="l"/>
                <a:tab pos="8788320" algn="l"/>
                <a:tab pos="9237600" algn="l"/>
                <a:tab pos="9686879" algn="l"/>
                <a:tab pos="10136160" algn="l"/>
                <a:tab pos="10585440" algn="l"/>
              </a:tabLst>
            </a:pPr>
            <a:r>
              <a:rPr lang="fr-FR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Apprentissage</a:t>
            </a:r>
            <a:r>
              <a:rPr lang="en-US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par coeur </a:t>
            </a:r>
            <a:r>
              <a:rPr lang="fr-FR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immédiat : INTERDIT</a:t>
            </a:r>
          </a:p>
          <a:p>
            <a:pPr marL="1600200" marR="0" lvl="3" indent="-22392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1600200" algn="l"/>
                <a:tab pos="2049119" algn="l"/>
                <a:tab pos="2498399" algn="l"/>
                <a:tab pos="2947680" algn="l"/>
                <a:tab pos="3396960" algn="l"/>
                <a:tab pos="3846240" algn="l"/>
                <a:tab pos="4295520" algn="l"/>
                <a:tab pos="4744800" algn="l"/>
                <a:tab pos="5194080" algn="l"/>
                <a:tab pos="5643359" algn="l"/>
                <a:tab pos="6092640" algn="l"/>
                <a:tab pos="6541919" algn="l"/>
                <a:tab pos="6991200" algn="l"/>
                <a:tab pos="7440480" algn="l"/>
                <a:tab pos="7889760" algn="l"/>
                <a:tab pos="8339040" algn="l"/>
                <a:tab pos="8788320" algn="l"/>
                <a:tab pos="9237600" algn="l"/>
                <a:tab pos="9686879" algn="l"/>
                <a:tab pos="10136160" algn="l"/>
                <a:tab pos="10585440" algn="l"/>
              </a:tabLst>
            </a:pPr>
            <a:r>
              <a:rPr lang="fr-FR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Strictement conforme au programme officiel</a:t>
            </a:r>
          </a:p>
          <a:p>
            <a:pPr marL="1600200" marR="0" lvl="3" indent="-22392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1600200" algn="l"/>
                <a:tab pos="2049119" algn="l"/>
                <a:tab pos="2498399" algn="l"/>
                <a:tab pos="2947680" algn="l"/>
                <a:tab pos="3396960" algn="l"/>
                <a:tab pos="3846240" algn="l"/>
                <a:tab pos="4295520" algn="l"/>
                <a:tab pos="4744800" algn="l"/>
                <a:tab pos="5194080" algn="l"/>
                <a:tab pos="5643359" algn="l"/>
                <a:tab pos="6092640" algn="l"/>
                <a:tab pos="6541919" algn="l"/>
                <a:tab pos="6991200" algn="l"/>
                <a:tab pos="7440480" algn="l"/>
                <a:tab pos="7889760" algn="l"/>
                <a:tab pos="8339040" algn="l"/>
                <a:tab pos="8788320" algn="l"/>
                <a:tab pos="9237600" algn="l"/>
                <a:tab pos="9686879" algn="l"/>
                <a:tab pos="10136160" algn="l"/>
                <a:tab pos="10585440" algn="l"/>
              </a:tabLst>
            </a:pPr>
            <a:r>
              <a:rPr lang="fr-FR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Longueur de la liste : raisonnable (environ trois ou quatre fois la longueur du sujet)</a:t>
            </a:r>
          </a:p>
          <a:p>
            <a:pPr marL="1600200" marR="0" lvl="3" indent="-22392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1600200" algn="l"/>
                <a:tab pos="2049119" algn="l"/>
                <a:tab pos="2498399" algn="l"/>
                <a:tab pos="2947680" algn="l"/>
                <a:tab pos="3396960" algn="l"/>
                <a:tab pos="3846240" algn="l"/>
                <a:tab pos="4295520" algn="l"/>
                <a:tab pos="4744800" algn="l"/>
                <a:tab pos="5194080" algn="l"/>
                <a:tab pos="5643359" algn="l"/>
                <a:tab pos="6092640" algn="l"/>
                <a:tab pos="6541919" algn="l"/>
                <a:tab pos="6991200" algn="l"/>
                <a:tab pos="7440480" algn="l"/>
                <a:tab pos="7889760" algn="l"/>
                <a:tab pos="8339040" algn="l"/>
                <a:tab pos="8788320" algn="l"/>
                <a:tab pos="9237600" algn="l"/>
                <a:tab pos="9686879" algn="l"/>
                <a:tab pos="10136160" algn="l"/>
                <a:tab pos="10585440" algn="l"/>
              </a:tabLst>
            </a:pPr>
            <a:r>
              <a:rPr lang="fr-FR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La liste ne contient que les questions ( on ne redonne pas les corrigés)</a:t>
            </a:r>
          </a:p>
          <a:p>
            <a:pPr marL="1600200" marR="0" lvl="3" indent="-22392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1600200" algn="l"/>
                <a:tab pos="2049119" algn="l"/>
                <a:tab pos="2498399" algn="l"/>
                <a:tab pos="2947680" algn="l"/>
                <a:tab pos="3396960" algn="l"/>
                <a:tab pos="3846240" algn="l"/>
                <a:tab pos="4295520" algn="l"/>
                <a:tab pos="4744800" algn="l"/>
                <a:tab pos="5194080" algn="l"/>
                <a:tab pos="5643359" algn="l"/>
                <a:tab pos="6092640" algn="l"/>
                <a:tab pos="6541919" algn="l"/>
                <a:tab pos="6991200" algn="l"/>
                <a:tab pos="7440480" algn="l"/>
                <a:tab pos="7889760" algn="l"/>
                <a:tab pos="8339040" algn="l"/>
                <a:tab pos="8788320" algn="l"/>
                <a:tab pos="9237600" algn="l"/>
                <a:tab pos="9686879" algn="l"/>
                <a:tab pos="10136160" algn="l"/>
                <a:tab pos="10585440" algn="l"/>
              </a:tabLst>
            </a:pPr>
            <a:endParaRPr lang="fr-FR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REMARQUES IMPORTANTES  : MEMORISATION – LE PAR COEUR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                                    DONNER DU SENS – RAC (dans toutes les matières)</a:t>
            </a:r>
          </a:p>
          <a:p>
            <a:pPr marL="341280" marR="0" lvl="0" indent="-3384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0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7F2D7BD-875E-40DC-8AFF-72EEE2A1440A}"/>
              </a:ext>
            </a:extLst>
          </p:cNvPr>
          <p:cNvSpPr/>
          <p:nvPr/>
        </p:nvSpPr>
        <p:spPr>
          <a:xfrm>
            <a:off x="250920" y="0"/>
            <a:ext cx="8229600" cy="9079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Système EPCC ( suite)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0ABE23AA-F0DB-41BD-AC1F-26F72A60B298}"/>
              </a:ext>
            </a:extLst>
          </p:cNvPr>
          <p:cNvSpPr/>
          <p:nvPr/>
        </p:nvSpPr>
        <p:spPr>
          <a:xfrm>
            <a:off x="250920" y="907919"/>
            <a:ext cx="8229600" cy="5827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1" u="none" strike="noStrike" baseline="0">
                <a:ln>
                  <a:noFill/>
                </a:ln>
                <a:solidFill>
                  <a:srgbClr val="FF99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2È ETAPE : SEANCE DE QUESTIONS-REPONSES PRE-CONTRÔLE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1" u="none" strike="noStrike" baseline="0">
              <a:ln>
                <a:noFill/>
              </a:ln>
              <a:solidFill>
                <a:srgbClr val="FF99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OBJECTIF : PERMETTRE AUX ÉLÈVES QUI N’ONT PAS COMPRIS CERTAINS POINTS DE DEMANDER DES EXPLICATIONS À L’ENSEIGNANT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</a:t>
            </a: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SÉANCE ORGANISÉE ENTRE L’ANNONCE DU PROGRAMME DU CONTRÔLE ET LE CONTRÔLE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RÔLE DE L’ENSEIGNANT : REPONDRE AUX QUESTIONS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1800" b="0" i="1" u="none" strike="noStrike" baseline="0">
                <a:ln>
                  <a:noFill/>
                </a:ln>
                <a:solidFill>
                  <a:srgbClr val="FF99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3E ETAPE : CONTENU ET CORRECTION DE L’EPREUVE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CHOIX DES QUESTIONS : EQUILIBRE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LONGUEUR DU SUJET : RAISONNABLE (pour une épreuve d’une heure, les meilleurs élèves doivent terminer une vingtaine de minutes avant la fin de l’épreuve)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QUESTION(S) HORS LISTE : FAISABLE(S), (PAS “MUSCLOR”)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EXIGENCE DANS LA RÉDACTION : USUELLE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Effect">
                      <p:stCondLst>
                        <p:cond delay="indefinite"/>
                      </p:stCondLst>
                      <p:childTnLst>
                        <p:par>
                          <p:cTn id="4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26B7055-17B0-48AF-8B8B-F5E91E6A836B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Précisions complémentaires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5386E4B3-1CF1-4C34-829A-DB0CAC477010}"/>
              </a:ext>
            </a:extLst>
          </p:cNvPr>
          <p:cNvSpPr/>
          <p:nvPr/>
        </p:nvSpPr>
        <p:spPr>
          <a:xfrm>
            <a:off x="457200" y="1905120"/>
            <a:ext cx="8228160" cy="4233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DANS TOUTES LES MATIERES ?(analogie conjugaison et calcul algébrique)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MATIERES A PETITS HORAIRES ?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ET DANS LES CLASSES D’EXAMEN ?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CALCULATRICES ?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FACILE A METTRE EN PLACE ? ( VARIANTES DE L’EPCC-CEUX QUI CROIENT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LE FAIRE )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EPCC DEMANDE PLUS DE TEMPS ?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BIEN INFORMER ELEVES ET PARENTS</a:t>
            </a: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C8A7B9-D299-427B-AFCA-13C35BB40581}"/>
              </a:ext>
            </a:extLst>
          </p:cNvPr>
          <p:cNvSpPr/>
          <p:nvPr/>
        </p:nvSpPr>
        <p:spPr>
          <a:xfrm>
            <a:off x="457200" y="-123840"/>
            <a:ext cx="8228160" cy="70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92E42963-50AF-4FFF-AB16-D59981D6962D}"/>
              </a:ext>
            </a:extLst>
          </p:cNvPr>
          <p:cNvSpPr/>
          <p:nvPr/>
        </p:nvSpPr>
        <p:spPr>
          <a:xfrm>
            <a:off x="457200" y="620640"/>
            <a:ext cx="8228160" cy="5518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ctr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800" b="0" i="1" u="none" strike="noStrike" baseline="0">
                <a:ln>
                  <a:noFill/>
                </a:ln>
                <a:solidFill>
                  <a:srgbClr val="FFCC00"/>
                </a:solidFill>
                <a:latin typeface="Tahoma" pitchFamily="34"/>
                <a:ea typeface="Microsoft YaHei" pitchFamily="2"/>
                <a:cs typeface="Lucida Sans" pitchFamily="2"/>
              </a:rPr>
              <a:t>TEMOIGNAGE DE CORINNE OTTOMANI-CROC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800" b="0" i="1" u="none" strike="noStrike" baseline="0">
              <a:ln>
                <a:noFill/>
              </a:ln>
              <a:solidFill>
                <a:srgbClr val="FFCC00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3600" b="0" i="0" u="none" strike="noStrike" baseline="0">
                <a:ln>
                  <a:noFill/>
                </a:ln>
                <a:solidFill>
                  <a:srgbClr val="FFCC00"/>
                </a:solidFill>
                <a:latin typeface="Tahoma" pitchFamily="34"/>
                <a:ea typeface="Microsoft YaHei" pitchFamily="2"/>
                <a:cs typeface="Lucida Sans" pitchFamily="2"/>
              </a:rPr>
              <a:t>INTRODUCTION :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3600" b="0" i="0" u="none" strike="noStrike" baseline="0">
              <a:ln>
                <a:noFill/>
              </a:ln>
              <a:solidFill>
                <a:srgbClr val="FFCC00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UN ENORME CHOC EN 2003 (MOYENNES, MAUVAISES NOTES GENTIMENT…..)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PREMIERE EXPERIMENTATRICE DE L’EPCC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08D2998-EEED-4449-95E7-7695A09C3A99}"/>
              </a:ext>
            </a:extLst>
          </p:cNvPr>
          <p:cNvSpPr/>
          <p:nvPr/>
        </p:nvSpPr>
        <p:spPr>
          <a:xfrm>
            <a:off x="520560" y="26028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LES ÉLÈVES TRAVAILLENT BEAUCOUP PLUS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4A52D06-73BC-4CC8-AF5B-A42079157208}"/>
              </a:ext>
            </a:extLst>
          </p:cNvPr>
          <p:cNvSpPr/>
          <p:nvPr/>
        </p:nvSpPr>
        <p:spPr>
          <a:xfrm>
            <a:off x="457200" y="1905120"/>
            <a:ext cx="8228160" cy="4233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3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PLUS GRANDE CONCENTRATION EN CLASSE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RÉVISIONS PLUS APPROFONDIES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PRISE DE NOTES PLUS CONSCIENCIEUSE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L’EPCC FAVORISE LES ELEVES QUI TRAVAILLENT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EPCC : UN MOYEN DE LUTTER CONTRE L’ABSENTEISME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3AA985E-06E3-43A1-886F-364646E6BCEE}"/>
              </a:ext>
            </a:extLst>
          </p:cNvPr>
          <p:cNvSpPr/>
          <p:nvPr/>
        </p:nvSpPr>
        <p:spPr>
          <a:xfrm>
            <a:off x="468360" y="260280"/>
            <a:ext cx="8227800" cy="1081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3600" b="0" i="0" u="none" strike="noStrike" baseline="0">
                <a:ln>
                  <a:noFill/>
                </a:ln>
                <a:solidFill>
                  <a:srgbClr val="FFCC00"/>
                </a:solidFill>
                <a:latin typeface="Tahoma" pitchFamily="34"/>
                <a:ea typeface="Microsoft YaHei" pitchFamily="2"/>
                <a:cs typeface="Lucida Sans" pitchFamily="2"/>
              </a:rPr>
              <a:t>DES ELEVES HEUREUX EN TRAVAILLANT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96092CD3-C1ED-4928-A43D-4067EBEE58ED}"/>
              </a:ext>
            </a:extLst>
          </p:cNvPr>
          <p:cNvSpPr/>
          <p:nvPr/>
        </p:nvSpPr>
        <p:spPr>
          <a:xfrm>
            <a:off x="250920" y="1341360"/>
            <a:ext cx="8227800" cy="5516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DE TRES NOMBREUX TEMOIGNAGES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20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UN VRAI CLIMAT DE CONFIANCE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   Le professeur devient un vrai partenaire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20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AUGMENTATION SENSIBLE DU BIEN-ETRE DES ELEVES A L’ECOLE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   Enquête Pisa, un bien triste record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20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LES ELEVES REPRENNENT CONFIANCE EN EUX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   Préparation à la jungle impitoyable de la vie !!!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20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AMELIORATION DES RELATIONS PARENTS-ECOLE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fr-FR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   Même lorsque les parents ne peuvent aider scolairement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r>
              <a:rPr lang="fr-FR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2F60555-7C89-453B-B15F-98A60E617B40}"/>
              </a:ext>
            </a:extLst>
          </p:cNvPr>
          <p:cNvSpPr/>
          <p:nvPr/>
        </p:nvSpPr>
        <p:spPr>
          <a:xfrm>
            <a:off x="457200" y="1905120"/>
            <a:ext cx="8228160" cy="4233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ctr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48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Témoignages d’élèves</a:t>
            </a:r>
            <a:br>
              <a:rPr lang="en-US" sz="48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endParaRPr lang="en-US" sz="48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000" b="0" i="1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    Les citations qui suivent ont été choisies parmi de nombreux témoignages. Ils reflètent les points de vue d’une très forte majorité d’élèves de différents niveaux d’enseignement.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2B8406A-15CD-479B-B189-18177C7227C7}"/>
              </a:ext>
            </a:extLst>
          </p:cNvPr>
          <p:cNvSpPr/>
          <p:nvPr/>
        </p:nvSpPr>
        <p:spPr>
          <a:xfrm>
            <a:off x="468360" y="0"/>
            <a:ext cx="8227800" cy="6858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ctr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Introduction :</a:t>
            </a:r>
          </a:p>
          <a:p>
            <a:pPr marL="0" marR="0" lvl="0" indent="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DEUX PARTIES DANS MES RECHERCHES : EN MATHEMATIQUES, PUIS EN DIDACTIQUE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BIEN PLUS QU’UN TRAVAIL DE RECHERCHE SUR L’EVALUATION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PLUS DE MILLE ARTICLES DANS LA PRESSE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PRESENTATION DU MCLCM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GROUPE EPCC-DGESCO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3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D42EBC3-B9F1-4530-A281-A1B9A213D7AD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800" b="0" i="0" u="none" strike="noStrike" baseline="0">
                <a:ln>
                  <a:noFill/>
                </a:ln>
                <a:solidFill>
                  <a:srgbClr val="FFFF00"/>
                </a:solidFill>
                <a:latin typeface="Tahoma" pitchFamily="34"/>
                <a:ea typeface="Microsoft YaHei" pitchFamily="2"/>
                <a:cs typeface="Lucida Sans" pitchFamily="2"/>
              </a:rPr>
              <a:t>PRIMAIRE</a:t>
            </a:r>
            <a:br>
              <a:rPr lang="fr-FR" sz="2800" b="0" i="0" u="none" strike="noStrike" baseline="0">
                <a:ln>
                  <a:noFill/>
                </a:ln>
                <a:solidFill>
                  <a:srgbClr val="FFFF00"/>
                </a:solidFill>
                <a:latin typeface="Tahoma" pitchFamily="34"/>
                <a:ea typeface="Microsoft YaHei" pitchFamily="2"/>
                <a:cs typeface="Lucida Sans" pitchFamily="2"/>
              </a:rPr>
            </a:br>
            <a:endParaRPr lang="fr-FR" sz="2800" b="0" i="0" u="none" strike="noStrike" baseline="0">
              <a:ln>
                <a:noFill/>
              </a:ln>
              <a:solidFill>
                <a:srgbClr val="FFFF00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30B752C5-52B7-4599-B5E2-D46268A88237}"/>
              </a:ext>
            </a:extLst>
          </p:cNvPr>
          <p:cNvSpPr/>
          <p:nvPr/>
        </p:nvSpPr>
        <p:spPr>
          <a:xfrm>
            <a:off x="611280" y="1052640"/>
            <a:ext cx="8227800" cy="4895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1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Marie :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« Je préfère cette façon parce qu’il n’y a pas de piège.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1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Bérénice :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« Je préfère l’EPCC parce qu’on sait ce qui va nous attendre, et au moins on n’apprend pas des choses pour rien ».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1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1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Hugo :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« Je préfère l’EPCC parce qu’à la maison avec maman c’est plus facile à réviser et à faire des exercices.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59755A2-9D05-4A74-8A14-7C79A8FF9A54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800" b="0" i="0" u="none" strike="noStrike" baseline="0">
                <a:ln>
                  <a:noFill/>
                </a:ln>
                <a:solidFill>
                  <a:srgbClr val="FFFF00"/>
                </a:solidFill>
                <a:latin typeface="Tahoma" pitchFamily="34"/>
                <a:ea typeface="Microsoft YaHei" pitchFamily="2"/>
                <a:cs typeface="Lucida Sans" pitchFamily="2"/>
              </a:rPr>
              <a:t>COLLEGE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6B8E3A0D-F3A8-4F56-9818-6F3AA8817357}"/>
              </a:ext>
            </a:extLst>
          </p:cNvPr>
          <p:cNvSpPr/>
          <p:nvPr/>
        </p:nvSpPr>
        <p:spPr>
          <a:xfrm>
            <a:off x="611280" y="1484279"/>
            <a:ext cx="8227800" cy="4233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Quand on est averti, on sait ce qui nous attend et on n’a pas d’excuse si on a une mauvaise note.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C’est mieux et plus juste car ceux qui écoutent et travaillent chez eux ont des bonnes notes et les autres des mauvaises. Et ça incite à plus réviser chez soi.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On sait ce qu’il faut travailler, comme ça on refait les exercices et on étudie.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7AEC271-40D2-493A-9B25-7D718DB50F12}"/>
              </a:ext>
            </a:extLst>
          </p:cNvPr>
          <p:cNvSpPr/>
          <p:nvPr/>
        </p:nvSpPr>
        <p:spPr>
          <a:xfrm>
            <a:off x="457200" y="266760"/>
            <a:ext cx="8228160" cy="569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2800" b="0" i="0" u="none" strike="noStrike" baseline="0">
                <a:ln>
                  <a:noFill/>
                </a:ln>
                <a:solidFill>
                  <a:srgbClr val="FFFF00"/>
                </a:solidFill>
                <a:latin typeface="Tahoma" pitchFamily="34"/>
                <a:ea typeface="Microsoft YaHei" pitchFamily="2"/>
                <a:cs typeface="Lucida Sans" pitchFamily="2"/>
              </a:rPr>
              <a:t>LYCEE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79B595AA-69B2-4F0F-9ACA-73F781404E30}"/>
              </a:ext>
            </a:extLst>
          </p:cNvPr>
          <p:cNvSpPr/>
          <p:nvPr/>
        </p:nvSpPr>
        <p:spPr>
          <a:xfrm>
            <a:off x="539640" y="907919"/>
            <a:ext cx="8228160" cy="612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Je préfère ce type d’évaluation car je trouve que ça nous incite plus à réviser, et l’on peut avoir une bonne note si on a bien révisé. Avec les évaluations usuelles on révise, on se retrouve avec une mauvaise note !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On est sûr que le temps qu’on passe à réviser va nous rapporter des points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 Cela va permettre “d’étudier utile”. L’évaluation ne sera pas là pour nous piéger. »</a:t>
            </a: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fr-FR" sz="24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fr-FR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« </a:t>
            </a:r>
            <a:r>
              <a:rPr lang="fr-FR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L’EPCC donne confiance en soi, cela nous encourage à travailler 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FD3DAB8-8888-4821-96A7-A7E1C045B10F}"/>
              </a:ext>
            </a:extLst>
          </p:cNvPr>
          <p:cNvSpPr/>
          <p:nvPr/>
        </p:nvSpPr>
        <p:spPr>
          <a:xfrm>
            <a:off x="0" y="0"/>
            <a:ext cx="8696160" cy="765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Compléments sur l’EPCC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40822100-AD13-4B15-8C4B-E6FC13046A26}"/>
              </a:ext>
            </a:extLst>
          </p:cNvPr>
          <p:cNvSpPr/>
          <p:nvPr/>
        </p:nvSpPr>
        <p:spPr>
          <a:xfrm>
            <a:off x="395280" y="1052640"/>
            <a:ext cx="8228160" cy="5805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L’EPCC? SEUL SYSTEME POUR ERADIQUER LA CONSTANTE MACABRE?</a:t>
            </a: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UNE CONJECTURE SURPRENANTE</a:t>
            </a: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8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ONT-ILS VRAIMENT COMPRIS ? (LA CRAINTE DU PAR CŒUR)</a:t>
            </a: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8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TESTE-ON LA FACULTE A S’ADAPTER ?</a:t>
            </a: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8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POURQUOI PAS DES PETITES VARIATIONS D’ENONCE</a:t>
            </a:r>
            <a:r>
              <a:rPr lang="fr-FR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 </a:t>
            </a: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?</a:t>
            </a: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AVEC L’EPCC LE NIVEAU DES ELEVES AUGMENTE (ET L’ANNEE SUIVANTE ? POST-BAC ?)</a:t>
            </a: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804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38040" algn="l"/>
                <a:tab pos="786959" algn="l"/>
                <a:tab pos="1236239" algn="l"/>
                <a:tab pos="1685520" algn="l"/>
                <a:tab pos="2134800" algn="l"/>
                <a:tab pos="2584080" algn="l"/>
                <a:tab pos="3033360" algn="l"/>
                <a:tab pos="3482640" algn="l"/>
                <a:tab pos="3931920" algn="l"/>
                <a:tab pos="4381199" algn="l"/>
                <a:tab pos="4830480" algn="l"/>
                <a:tab pos="5279759" algn="l"/>
                <a:tab pos="5729040" algn="l"/>
                <a:tab pos="6178320" algn="l"/>
                <a:tab pos="6627600" algn="l"/>
                <a:tab pos="7076880" algn="l"/>
                <a:tab pos="7526160" algn="l"/>
                <a:tab pos="7975440" algn="l"/>
                <a:tab pos="8424719" algn="l"/>
                <a:tab pos="8874000" algn="l"/>
                <a:tab pos="93232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381F89A-0F0B-47D9-A5C3-D9AD08CB70AC}"/>
              </a:ext>
            </a:extLst>
          </p:cNvPr>
          <p:cNvSpPr/>
          <p:nvPr/>
        </p:nvSpPr>
        <p:spPr>
          <a:xfrm>
            <a:off x="457200" y="266760"/>
            <a:ext cx="8228160" cy="569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Compléments sur l’EPCC (suite)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D1DE2F0B-D852-45A9-8F86-B601504A815C}"/>
              </a:ext>
            </a:extLst>
          </p:cNvPr>
          <p:cNvSpPr/>
          <p:nvPr/>
        </p:nvSpPr>
        <p:spPr>
          <a:xfrm>
            <a:off x="468360" y="981000"/>
            <a:ext cx="8227800" cy="5877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3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ORIENTATION ET EPCC- ET SI TOUS LES ELEVES ONT DES BONNES NOTES ? INJUSTICE ENTRE LES «  ELEVES EPCC »  ET LES AUTRES ?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L’EPCC POUR UN MEILLEUR SOUTIEN SCOLAIRE (SYSTEME EPCC RENFORCE)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EPCC ET EVALUATION PAR COMPETENCES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L’EPCC : UN LEVIER POUR LES ECHANGES PEDAGOGIQUES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DIFFUSION DU SYSTEME EPCC AUPRES DES ENSEIGNANTS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FR" sz="16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rPr>
              <a:t>ENQUETE SUR LA CONSTANTE MACABRE ET L’EPCC</a:t>
            </a: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84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fr-FR" sz="16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4271DBC3-A0D9-44FE-8077-433CDAD5721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8760" y="357120"/>
            <a:ext cx="8377200" cy="6072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EC1CA039-0EB3-4C2C-8B7C-CA0E1811F3A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1440" y="333360"/>
            <a:ext cx="8602560" cy="578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DB44FEA-EED9-4FC8-BEB4-E7E299D88A05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AVANTAGES POUR LA PHASE D’APPRENTISSAGE</a:t>
            </a:r>
            <a:b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endParaRPr lang="en-US" sz="40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8157A95D-F9BD-4964-A328-5B28ED34809C}"/>
              </a:ext>
            </a:extLst>
          </p:cNvPr>
          <p:cNvSpPr/>
          <p:nvPr/>
        </p:nvSpPr>
        <p:spPr>
          <a:xfrm>
            <a:off x="457200" y="1905120"/>
            <a:ext cx="8228160" cy="4233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2720" marR="0" lvl="0" indent="-33804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- </a:t>
            </a: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RETOUR SUR L’EFFICACITÉ DE L’ENSEIGNEMENT DU PROFESSEUR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79" algn="l"/>
                <a:tab pos="3935160" algn="l"/>
                <a:tab pos="4384439" algn="l"/>
                <a:tab pos="4833720" algn="l"/>
                <a:tab pos="5283000" algn="l"/>
                <a:tab pos="5732280" algn="l"/>
                <a:tab pos="6181200" algn="l"/>
                <a:tab pos="6630479" algn="l"/>
                <a:tab pos="7079760" algn="l"/>
                <a:tab pos="7529039" algn="l"/>
                <a:tab pos="7978320" algn="l"/>
                <a:tab pos="8427599" algn="l"/>
                <a:tab pos="8876880" algn="l"/>
                <a:tab pos="9326160" algn="l"/>
                <a:tab pos="9434160" algn="l"/>
                <a:tab pos="9883440" algn="l"/>
                <a:tab pos="10332720" algn="l"/>
                <a:tab pos="1078200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	     - SÉANCE DE QUESTIONS-RÉPONSES PRÉ-CONTRÔLE</a:t>
            </a: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- CHOIX DES EXERCICES DU CONTRÔLE  </a:t>
            </a:r>
          </a:p>
          <a:p>
            <a:pPr marL="342720" marR="0" lvl="0" indent="-33804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E4F7ECB7-9A19-4E96-91A9-832FDAAEFF7E}"/>
              </a:ext>
            </a:extLst>
          </p:cNvPr>
          <p:cNvSpPr/>
          <p:nvPr/>
        </p:nvSpPr>
        <p:spPr>
          <a:xfrm>
            <a:off x="457200" y="266760"/>
            <a:ext cx="822816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br>
              <a:rPr lang="en-US" sz="8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endParaRPr lang="en-US" sz="80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71487E6A-CB44-47FC-A80D-09EA8B18EF6C}"/>
              </a:ext>
            </a:extLst>
          </p:cNvPr>
          <p:cNvSpPr/>
          <p:nvPr/>
        </p:nvSpPr>
        <p:spPr>
          <a:xfrm>
            <a:off x="468360" y="260280"/>
            <a:ext cx="8227800" cy="5889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742680" marR="0" lvl="1" indent="-280800" algn="ctr" rtl="0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742680" algn="l"/>
                <a:tab pos="1191599" algn="l"/>
                <a:tab pos="1640879" algn="l"/>
                <a:tab pos="2090160" algn="l"/>
                <a:tab pos="2539440" algn="l"/>
                <a:tab pos="2988720" algn="l"/>
                <a:tab pos="3438000" algn="l"/>
                <a:tab pos="3887280" algn="l"/>
                <a:tab pos="4336560" algn="l"/>
                <a:tab pos="4785839" algn="l"/>
                <a:tab pos="5235120" algn="l"/>
                <a:tab pos="5684399" algn="l"/>
                <a:tab pos="6133680" algn="l"/>
                <a:tab pos="6582960" algn="l"/>
                <a:tab pos="7032240" algn="l"/>
                <a:tab pos="7481520" algn="l"/>
                <a:tab pos="7930800" algn="l"/>
                <a:tab pos="8380080" algn="l"/>
                <a:tab pos="8829359" algn="l"/>
                <a:tab pos="9278640" algn="l"/>
                <a:tab pos="972792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Constante macabre :</a:t>
            </a:r>
          </a:p>
          <a:p>
            <a:pPr marL="742680" marR="0" lvl="1" indent="-280800" algn="ctr" rtl="0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742680" algn="l"/>
                <a:tab pos="1191599" algn="l"/>
                <a:tab pos="1640879" algn="l"/>
                <a:tab pos="2090160" algn="l"/>
                <a:tab pos="2539440" algn="l"/>
                <a:tab pos="2988720" algn="l"/>
                <a:tab pos="3438000" algn="l"/>
                <a:tab pos="3887280" algn="l"/>
                <a:tab pos="4336560" algn="l"/>
                <a:tab pos="4785839" algn="l"/>
                <a:tab pos="5235120" algn="l"/>
                <a:tab pos="5684399" algn="l"/>
                <a:tab pos="6133680" algn="l"/>
                <a:tab pos="6582960" algn="l"/>
                <a:tab pos="7032240" algn="l"/>
                <a:tab pos="7481520" algn="l"/>
                <a:tab pos="7930800" algn="l"/>
                <a:tab pos="8380080" algn="l"/>
                <a:tab pos="8829359" algn="l"/>
                <a:tab pos="9278640" algn="l"/>
                <a:tab pos="972792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 quoi s’agit-il?</a:t>
            </a:r>
          </a:p>
          <a:p>
            <a:pPr marL="742680" marR="0" lvl="1" indent="-280800" algn="l" rtl="0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742680" algn="l"/>
                <a:tab pos="1191599" algn="l"/>
                <a:tab pos="1640879" algn="l"/>
                <a:tab pos="2090160" algn="l"/>
                <a:tab pos="2539440" algn="l"/>
                <a:tab pos="2988720" algn="l"/>
                <a:tab pos="3438000" algn="l"/>
                <a:tab pos="3887280" algn="l"/>
                <a:tab pos="4336560" algn="l"/>
                <a:tab pos="4785839" algn="l"/>
                <a:tab pos="5235120" algn="l"/>
                <a:tab pos="5684399" algn="l"/>
                <a:tab pos="6133680" algn="l"/>
                <a:tab pos="6582960" algn="l"/>
                <a:tab pos="7032240" algn="l"/>
                <a:tab pos="7481520" algn="l"/>
                <a:tab pos="7930800" algn="l"/>
                <a:tab pos="8380080" algn="l"/>
                <a:tab pos="8829359" algn="l"/>
                <a:tab pos="9278640" algn="l"/>
                <a:tab pos="9727920" algn="l"/>
              </a:tabLst>
            </a:pPr>
            <a:endParaRPr lang="en-US" sz="36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742680" marR="0" lvl="1" indent="-280800" algn="l" rtl="0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742680" algn="l"/>
                <a:tab pos="1191599" algn="l"/>
                <a:tab pos="1640879" algn="l"/>
                <a:tab pos="2090160" algn="l"/>
                <a:tab pos="2539440" algn="l"/>
                <a:tab pos="2988720" algn="l"/>
                <a:tab pos="3438000" algn="l"/>
                <a:tab pos="3887280" algn="l"/>
                <a:tab pos="4336560" algn="l"/>
                <a:tab pos="4785839" algn="l"/>
                <a:tab pos="5235120" algn="l"/>
                <a:tab pos="5684399" algn="l"/>
                <a:tab pos="6133680" algn="l"/>
                <a:tab pos="6582960" algn="l"/>
                <a:tab pos="7032240" algn="l"/>
                <a:tab pos="7481520" algn="l"/>
                <a:tab pos="7930800" algn="l"/>
                <a:tab pos="8380080" algn="l"/>
                <a:tab pos="8829359" algn="l"/>
                <a:tab pos="9278640" algn="l"/>
                <a:tab pos="9727920" algn="l"/>
              </a:tabLst>
            </a:pPr>
            <a:endParaRPr lang="en-US" sz="2100" b="0" i="0" u="none" strike="noStrike" baseline="0">
              <a:ln>
                <a:noFill/>
              </a:ln>
              <a:solidFill>
                <a:srgbClr val="FFCC00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 </a:t>
            </a: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UNE SITUATION / LE NOUVEAU PROF SUSPECT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UNE DEFINITION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EXISTENCE INDISCUTABLE DE CETTE CONSTANTE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Tahoma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Action soutenue par pratiquement tous les partenaires du système éducatif, voir site mclcm.fr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Tahoma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Soutien au-delà des clivages politiques traditionnels</a:t>
            </a:r>
          </a:p>
          <a:p>
            <a:pPr marL="342720" marR="0" lvl="0" indent="-3380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2720" marR="0" lvl="0" indent="-338040" algn="l" rtl="0" hangingPunct="0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D6855E77-0495-4BCF-B375-A488870D3CC3}"/>
              </a:ext>
            </a:extLst>
          </p:cNvPr>
          <p:cNvSpPr/>
          <p:nvPr/>
        </p:nvSpPr>
        <p:spPr>
          <a:xfrm>
            <a:off x="900000" y="0"/>
            <a:ext cx="8243999" cy="836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Quelques précisions</a:t>
            </a:r>
            <a:r>
              <a:rPr lang="en-US" sz="4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408613A3-04E4-4402-B6A9-C0BAB739C316}"/>
              </a:ext>
            </a:extLst>
          </p:cNvPr>
          <p:cNvSpPr/>
          <p:nvPr/>
        </p:nvSpPr>
        <p:spPr>
          <a:xfrm>
            <a:off x="539640" y="1197000"/>
            <a:ext cx="8229600" cy="600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LA CONSTANTE MACABRE ET LES TROIS TIERS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EXISTE PRATIQUEMENT A TOUS LES NIVEAUX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QUELQUES EXCEPTIONS, DANS LES MATIERES “SECONDAIRES”, ...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DANS L’ENSEIGNEMENT PRIMAIRE AUSSI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DANS L’ENSEIGNEMENT PROFESSIONNEL : MOINS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PREMIERES VICTIMES : MILIEUX DEFAVORISES, “DYS”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La France est l’un des pays où le niveau social a le plus d’influence sur les résultats scolaires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“AVOIR LA MOYENNE” : L’EXPRESSION LA PLUS STUPIDE…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DANS LES CLASSES DE TRÈS BON NIVEAU AUSSI</a:t>
            </a: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919DCEF3-54F4-42FB-A091-3ADBF24F4DCC}"/>
              </a:ext>
            </a:extLst>
          </p:cNvPr>
          <p:cNvSpPr/>
          <p:nvPr/>
        </p:nvSpPr>
        <p:spPr>
          <a:xfrm>
            <a:off x="468360" y="115920"/>
            <a:ext cx="8012160" cy="824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Effect">
                      <p:stCondLst>
                        <p:cond delay="indefinite"/>
                      </p:stCondLst>
                      <p:childTnLst>
                        <p:par>
                          <p:cTn id="4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7EF43F6E-3813-433F-89EE-7CD99980C7D1}"/>
              </a:ext>
            </a:extLst>
          </p:cNvPr>
          <p:cNvSpPr/>
          <p:nvPr/>
        </p:nvSpPr>
        <p:spPr>
          <a:xfrm>
            <a:off x="826920" y="333360"/>
            <a:ext cx="7921800" cy="934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</a:t>
            </a: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Des interprétations« rapides »</a:t>
            </a:r>
            <a:r>
              <a:rPr lang="en-US" sz="48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 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BC41C459-BC03-4E5D-AC48-C0B31C9218B8}"/>
              </a:ext>
            </a:extLst>
          </p:cNvPr>
          <p:cNvSpPr/>
          <p:nvPr/>
        </p:nvSpPr>
        <p:spPr>
          <a:xfrm>
            <a:off x="324000" y="1268280"/>
            <a:ext cx="8229600" cy="537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CONCERNE ESSENTIELLEMENT LES MATHS :</a:t>
            </a:r>
          </a:p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NON !</a:t>
            </a:r>
          </a:p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SUPPRESSION DES NOTES : UN FAUX PROBLEME</a:t>
            </a:r>
          </a:p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AUCUNE BARRIÈRE DANS LES ÉTUDES ? NON !  CONCOURS PROFESSIONNELS NECESSAIRES</a:t>
            </a:r>
          </a:p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LAXISME ?   ABSOLUMENT PAS !</a:t>
            </a:r>
          </a:p>
          <a:p>
            <a:pPr marL="341280" marR="0" lvl="0" indent="-336600" algn="l" rtl="0" hangingPunct="1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21FE7E5-8B6D-4173-84B9-1B83D74CAB2D}"/>
              </a:ext>
            </a:extLst>
          </p:cNvPr>
          <p:cNvSpPr/>
          <p:nvPr/>
        </p:nvSpPr>
        <p:spPr>
          <a:xfrm>
            <a:off x="324000" y="404640"/>
            <a:ext cx="8229600" cy="93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494BC4AD-7011-4571-910F-7CB40D7B9B67}"/>
              </a:ext>
            </a:extLst>
          </p:cNvPr>
          <p:cNvSpPr/>
          <p:nvPr/>
        </p:nvSpPr>
        <p:spPr>
          <a:xfrm>
            <a:off x="324000" y="1341360"/>
            <a:ext cx="8229600" cy="532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</a:t>
            </a: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LUTTE CONTRE L’ÉCHEC SCOLAIRE !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DÉTERIORATION DU CLIMAT DE CONFIANCE ENTRE LES PROFESSEURS ET LES ÉLÈVES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PERTE DE MOTIVATION ET DE CONFIANCE EN SOI DES ÉLÈVES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ORIENTATION DES ÉLÈVES</a:t>
            </a: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41280" marR="0" lvl="0" indent="-33660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0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REDOUBLEMENT</a:t>
            </a: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3D288B05-5198-435A-B122-CDBB98E5F841}"/>
              </a:ext>
            </a:extLst>
          </p:cNvPr>
          <p:cNvSpPr/>
          <p:nvPr/>
        </p:nvSpPr>
        <p:spPr>
          <a:xfrm>
            <a:off x="611280" y="260280"/>
            <a:ext cx="7272360" cy="36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E0464498-0BCD-4E2E-B3F9-1FE314129A21}"/>
              </a:ext>
            </a:extLst>
          </p:cNvPr>
          <p:cNvSpPr/>
          <p:nvPr/>
        </p:nvSpPr>
        <p:spPr>
          <a:xfrm>
            <a:off x="576000" y="260280"/>
            <a:ext cx="8640000" cy="178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36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Conséquences de la                                                constante macabre</a:t>
            </a: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                 </a:t>
            </a: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</a:t>
            </a:r>
          </a:p>
          <a:p>
            <a:pPr marL="0" marR="0" lvl="0" indent="0" algn="ctr" rtl="0" hangingPunct="1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D0FB1A67-2F6F-4CB1-8423-28959EA20462}"/>
              </a:ext>
            </a:extLst>
          </p:cNvPr>
          <p:cNvSpPr/>
          <p:nvPr/>
        </p:nvSpPr>
        <p:spPr>
          <a:xfrm>
            <a:off x="2463840" y="60480"/>
            <a:ext cx="4700520" cy="366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fr-FR" sz="1200" b="0" i="0" u="none" strike="noStrike" baseline="0">
              <a:ln>
                <a:noFill/>
              </a:ln>
              <a:solidFill>
                <a:srgbClr val="FFFFFF"/>
              </a:solidFill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C7045FF-DD1E-4346-8CD3-36144B776BD6}"/>
              </a:ext>
            </a:extLst>
          </p:cNvPr>
          <p:cNvSpPr/>
          <p:nvPr/>
        </p:nvSpPr>
        <p:spPr>
          <a:xfrm>
            <a:off x="0" y="-290520"/>
            <a:ext cx="9144000" cy="1415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</a:t>
            </a: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Conséquences de la constante                                   </a:t>
            </a:r>
            <a:b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  macabre (suite)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B2231B6E-6262-424A-A68F-2D27F0D0FBE4}"/>
              </a:ext>
            </a:extLst>
          </p:cNvPr>
          <p:cNvSpPr/>
          <p:nvPr/>
        </p:nvSpPr>
        <p:spPr>
          <a:xfrm>
            <a:off x="395280" y="1052640"/>
            <a:ext cx="8229600" cy="726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MAL-ÊTRE, STRESS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- A L’ÉCOLE       - DANS LE MILIEU FAMILIAL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VIOLENCE DU SYSTÈME SCOLAIRE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Une mise en garde : mettre une mauvaise note gentiment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INFLATION DES COURS PARTICULIERS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Conséquence de la Constante Macabre : chaque contrôle est un concours déguisé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CONTRÔLE CONTINU AU BAC :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Pas dans le contexte “constante macabre”, de plus le bac est un des rares endroits où il n’y a pas de constante macabre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BAISSE DU NOMBRE D’ELEVES DANS LES FILIERES SCIENTIFIQUES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Hommage au ministre Hubert CURIEN</a:t>
            </a: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1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336240" marR="0" lvl="0" indent="-336240" algn="l" rtl="0" hangingPunct="1">
              <a:lnSpc>
                <a:spcPct val="80000"/>
              </a:lnSpc>
              <a:spcBef>
                <a:spcPts val="1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8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Effect">
                      <p:stCondLst>
                        <p:cond delay="indefinite"/>
                      </p:stCondLst>
                      <p:childTnLst>
                        <p:par>
                          <p:cTn id="4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E7F5F85A-FDF6-4B25-AA0D-021294497868}"/>
              </a:ext>
            </a:extLst>
          </p:cNvPr>
          <p:cNvSpPr/>
          <p:nvPr/>
        </p:nvSpPr>
        <p:spPr>
          <a:xfrm>
            <a:off x="0" y="260280"/>
            <a:ext cx="9345599" cy="1384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Un phénomène inconscient : pourquoi ?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EFA8D046-9A23-4413-A969-E1D77C6C00B3}"/>
              </a:ext>
            </a:extLst>
          </p:cNvPr>
          <p:cNvSpPr/>
          <p:nvPr/>
        </p:nvSpPr>
        <p:spPr>
          <a:xfrm>
            <a:off x="457200" y="981000"/>
            <a:ext cx="8229600" cy="648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341280" marR="0" lvl="0" indent="-33660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32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LA TRADITION (VALISE À ROULETTES)</a:t>
            </a:r>
          </a:p>
          <a:p>
            <a:pPr marL="341280" marR="0" lvl="0" indent="-336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CONFUSION ENTRE PHASE D’ÉVALUATION ET PHASE D’APPRENTISSAGE</a:t>
            </a:r>
          </a:p>
          <a:p>
            <a:pPr marL="341280" marR="0" lvl="0" indent="-336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LIEN AVEC LA COURBE DE GAUSS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87AB6A9-B56D-486C-A439-4C08553F3B26}"/>
              </a:ext>
            </a:extLst>
          </p:cNvPr>
          <p:cNvGrpSpPr/>
          <p:nvPr/>
        </p:nvGrpSpPr>
        <p:grpSpPr>
          <a:xfrm>
            <a:off x="1403280" y="3429000"/>
            <a:ext cx="5708880" cy="3422520"/>
            <a:chOff x="1403280" y="3429000"/>
            <a:chExt cx="5708880" cy="3422520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310EAF2-2D3B-46B7-B83C-585F4ED5C1F6}"/>
                </a:ext>
              </a:extLst>
            </p:cNvPr>
            <p:cNvSpPr/>
            <p:nvPr/>
          </p:nvSpPr>
          <p:spPr>
            <a:xfrm>
              <a:off x="1403280" y="3429000"/>
              <a:ext cx="5708880" cy="3422520"/>
            </a:xfrm>
            <a:custGeom>
              <a:avLst>
                <a:gd name="f0" fmla="val 1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fr-FR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6904CBE-9975-4D93-985E-C4FBC0338673}"/>
                </a:ext>
              </a:extLst>
            </p:cNvPr>
            <p:cNvSpPr/>
            <p:nvPr/>
          </p:nvSpPr>
          <p:spPr>
            <a:xfrm>
              <a:off x="2089080" y="4572000"/>
              <a:ext cx="4337279" cy="14810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40"/>
                <a:gd name="f7" fmla="val 2370"/>
                <a:gd name="f8" fmla="val 2340"/>
                <a:gd name="f9" fmla="val 615"/>
                <a:gd name="f10" fmla="val 2355"/>
                <a:gd name="f11" fmla="val 1230"/>
                <a:gd name="f12" fmla="val 1800"/>
                <a:gd name="f13" fmla="val 1980"/>
                <a:gd name="f14" fmla="val 1590"/>
                <a:gd name="f15" fmla="val 2850"/>
                <a:gd name="f16" fmla="val 3420"/>
                <a:gd name="f17" fmla="val 3990"/>
                <a:gd name="f18" fmla="val 4650"/>
                <a:gd name="f19" fmla="val 5220"/>
                <a:gd name="f20" fmla="val 5790"/>
                <a:gd name="f21" fmla="val 6570"/>
                <a:gd name="f22" fmla="val 2280"/>
                <a:gd name="f23" fmla="+- 0 0 0"/>
                <a:gd name="f24" fmla="*/ f3 1 6840"/>
                <a:gd name="f25" fmla="*/ f4 1 2370"/>
                <a:gd name="f26" fmla="*/ f23 f0 1"/>
                <a:gd name="f27" fmla="*/ 0 f24 1"/>
                <a:gd name="f28" fmla="*/ 6840 f24 1"/>
                <a:gd name="f29" fmla="*/ 2370 f25 1"/>
                <a:gd name="f30" fmla="*/ 0 f25 1"/>
                <a:gd name="f31" fmla="*/ 9 f25 1"/>
                <a:gd name="f32" fmla="*/ f26 1 f2"/>
                <a:gd name="f33" fmla="*/ 7 f24 1"/>
                <a:gd name="f34" fmla="*/ 8 f25 1"/>
                <a:gd name="f35" fmla="*/ 14 f24 1"/>
                <a:gd name="f36" fmla="*/ 22 f24 1"/>
                <a:gd name="f37" fmla="*/ 28 f24 1"/>
                <a:gd name="f38" fmla="+- f32 0 f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27" y="f31"/>
                </a:cxn>
                <a:cxn ang="f38">
                  <a:pos x="f33" y="f34"/>
                </a:cxn>
                <a:cxn ang="f38">
                  <a:pos x="f35" y="f30"/>
                </a:cxn>
                <a:cxn ang="f38">
                  <a:pos x="f36" y="f34"/>
                </a:cxn>
                <a:cxn ang="f38">
                  <a:pos x="f37" y="f31"/>
                </a:cxn>
              </a:cxnLst>
              <a:rect l="f27" t="f30" r="f28" b="f29"/>
              <a:pathLst>
                <a:path w="6840" h="2370">
                  <a:moveTo>
                    <a:pt x="f5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7" y="f14"/>
                    <a:pt x="f15" y="f5"/>
                    <a:pt x="f16" y="f5"/>
                  </a:cubicBezTo>
                  <a:cubicBezTo>
                    <a:pt x="f17" y="f5"/>
                    <a:pt x="f18" y="f14"/>
                    <a:pt x="f19" y="f13"/>
                  </a:cubicBezTo>
                  <a:cubicBezTo>
                    <a:pt x="f20" y="f7"/>
                    <a:pt x="f21" y="f22"/>
                    <a:pt x="f6" y="f8"/>
                  </a:cubicBezTo>
                </a:path>
              </a:pathLst>
            </a:custGeom>
            <a:noFill/>
            <a:ln w="9360" cap="sq">
              <a:solidFill>
                <a:srgbClr val="FFFFFF"/>
              </a:solidFill>
              <a:prstDash val="solid"/>
              <a:round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fr-FR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" name="Connecteur droit 6">
              <a:extLst>
                <a:ext uri="{FF2B5EF4-FFF2-40B4-BE49-F238E27FC236}">
                  <a16:creationId xmlns:a16="http://schemas.microsoft.com/office/drawing/2014/main" id="{E5F59507-E7EE-4F01-A4FA-04ABD8A992E4}"/>
                </a:ext>
              </a:extLst>
            </p:cNvPr>
            <p:cNvSpPr/>
            <p:nvPr/>
          </p:nvSpPr>
          <p:spPr>
            <a:xfrm>
              <a:off x="2089080" y="6170760"/>
              <a:ext cx="4337280" cy="0"/>
            </a:xfrm>
            <a:prstGeom prst="line">
              <a:avLst/>
            </a:prstGeom>
            <a:noFill/>
            <a:ln w="9360" cap="sq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fr-FR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" name="Connecteur droit 7">
              <a:extLst>
                <a:ext uri="{FF2B5EF4-FFF2-40B4-BE49-F238E27FC236}">
                  <a16:creationId xmlns:a16="http://schemas.microsoft.com/office/drawing/2014/main" id="{34BCDE25-63F9-46A3-9219-4C9159378A38}"/>
                </a:ext>
              </a:extLst>
            </p:cNvPr>
            <p:cNvSpPr/>
            <p:nvPr/>
          </p:nvSpPr>
          <p:spPr>
            <a:xfrm>
              <a:off x="4260960" y="4343400"/>
              <a:ext cx="0" cy="1936799"/>
            </a:xfrm>
            <a:prstGeom prst="line">
              <a:avLst/>
            </a:prstGeom>
            <a:noFill/>
            <a:ln w="9360" cap="sq">
              <a:solidFill>
                <a:srgbClr val="FFFFFF"/>
              </a:solidFill>
              <a:custDash>
                <a:ds d="400000" sp="100000"/>
              </a:custDash>
              <a:miter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fr-FR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ahoma" pitchFamily="34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224A2A6-F920-4456-9A8B-19D247436C4B}"/>
                </a:ext>
              </a:extLst>
            </p:cNvPr>
            <p:cNvSpPr/>
            <p:nvPr/>
          </p:nvSpPr>
          <p:spPr>
            <a:xfrm>
              <a:off x="3803760" y="6284879"/>
              <a:ext cx="909359" cy="45251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1" i="0" u="none" strike="noStrike" baseline="0">
                  <a:ln>
                    <a:noFill/>
                  </a:ln>
                  <a:solidFill>
                    <a:srgbClr val="FFFFFF"/>
                  </a:solidFill>
                  <a:latin typeface="Times New Roman" pitchFamily="18"/>
                  <a:ea typeface="Microsoft YaHei" pitchFamily="2"/>
                  <a:cs typeface="Lucida Sans" pitchFamily="2"/>
                </a:rPr>
                <a:t>   10/20 ??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994FEAB-6A96-4433-BD3F-8320D0FAB433}"/>
              </a:ext>
            </a:extLst>
          </p:cNvPr>
          <p:cNvSpPr/>
          <p:nvPr/>
        </p:nvSpPr>
        <p:spPr>
          <a:xfrm>
            <a:off x="468360" y="260280"/>
            <a:ext cx="8229600" cy="720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        Les dix « trucs »</a:t>
            </a:r>
            <a:br>
              <a:rPr lang="en-US" sz="4000" b="0" i="0" u="none" strike="noStrike" baseline="0">
                <a:ln>
                  <a:noFill/>
                </a:ln>
                <a:solidFill>
                  <a:srgbClr val="FFCC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</a:br>
            <a:r>
              <a:rPr lang="en-US" sz="40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04C4576C-507B-46BA-8A77-5D396F5FC468}"/>
              </a:ext>
            </a:extLst>
          </p:cNvPr>
          <p:cNvSpPr/>
          <p:nvPr/>
        </p:nvSpPr>
        <p:spPr>
          <a:xfrm>
            <a:off x="468360" y="907919"/>
            <a:ext cx="8229600" cy="5288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DIFFICULTÉ</a:t>
            </a: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DES QUESTIONS POSÉES (inconsciemment)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Difficile : un mot mal défini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LA QUESTION CADEAU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DES SUJETS TROP BIEN ÉQUILIBRÉS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BARÈME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Tahoma" pitchFamily="34"/>
              <a:ea typeface="Microsoft YaHei" pitchFamily="2"/>
              <a:cs typeface="Lucida 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CC00"/>
              </a:buClr>
              <a:buSzPct val="100000"/>
              <a:buFont typeface="Wingdings" pitchFamily="2"/>
              <a:buChar char="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RIGUEUR DANS LA RÉDACTION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Un vide bien regrettable dans les programmes scolaires français</a:t>
            </a:r>
          </a:p>
          <a:p>
            <a:pPr marL="336240" marR="0" lvl="0" indent="-33624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36240" algn="l"/>
                <a:tab pos="785159" algn="l"/>
                <a:tab pos="1234439" algn="l"/>
                <a:tab pos="1683720" algn="l"/>
                <a:tab pos="2133000" algn="l"/>
                <a:tab pos="2582280" algn="l"/>
                <a:tab pos="3031560" algn="l"/>
                <a:tab pos="3480840" algn="l"/>
                <a:tab pos="3930120" algn="l"/>
                <a:tab pos="4379399" algn="l"/>
                <a:tab pos="4828680" algn="l"/>
                <a:tab pos="5277959" algn="l"/>
                <a:tab pos="5727240" algn="l"/>
                <a:tab pos="6176520" algn="l"/>
                <a:tab pos="6625800" algn="l"/>
                <a:tab pos="7075080" algn="l"/>
                <a:tab pos="7524360" algn="l"/>
                <a:tab pos="7973640" algn="l"/>
                <a:tab pos="8422919" algn="l"/>
                <a:tab pos="8872200" algn="l"/>
                <a:tab pos="932148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Microsoft YaHei" pitchFamily="2"/>
                <a:cs typeface="Lucida Sans" pitchFamily="2"/>
              </a:rPr>
              <a:t>    Une expérimentation particulièrement surprenante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r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1080</Words>
  <Application>Microsoft Office PowerPoint</Application>
  <PresentationFormat>Grand écran</PresentationFormat>
  <Paragraphs>483</Paragraphs>
  <Slides>27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Castellar</vt:lpstr>
      <vt:lpstr>Tahoma</vt:lpstr>
      <vt:lpstr>Times New Roman</vt:lpstr>
      <vt:lpstr>Wingdings</vt:lpstr>
      <vt:lpstr>Standard</vt:lpstr>
      <vt:lpstr>Titre1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la constante macabre à l’évaluation par contrat de confiance</dc:title>
  <dc:creator>antibi</dc:creator>
  <cp:lastModifiedBy>Florence</cp:lastModifiedBy>
  <cp:revision>60</cp:revision>
  <dcterms:created xsi:type="dcterms:W3CDTF">2008-05-04T18:48:03Z</dcterms:created>
  <dcterms:modified xsi:type="dcterms:W3CDTF">2018-12-16T15:21:13Z</dcterms:modified>
</cp:coreProperties>
</file>