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9"/>
  </p:notesMasterIdLst>
  <p:sldIdLst>
    <p:sldId id="256" r:id="rId2"/>
    <p:sldId id="257" r:id="rId3"/>
    <p:sldId id="263" r:id="rId4"/>
    <p:sldId id="258" r:id="rId5"/>
    <p:sldId id="260" r:id="rId6"/>
    <p:sldId id="272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nny" initials="f" lastIdx="7" clrIdx="0">
    <p:extLst>
      <p:ext uri="{19B8F6BF-5375-455C-9EA6-DF929625EA0E}">
        <p15:presenceInfo xmlns:p15="http://schemas.microsoft.com/office/powerpoint/2012/main" userId="fann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84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1-21T09:57:21.883" idx="1">
    <p:pos x="5599" y="399"/>
    <p:text>Définition du site internet LAROUSSE FRANCE</p:text>
    <p:extLst mod="1"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1-21T10:29:08.037" idx="6">
    <p:pos x="7229" y="1342"/>
    <p:text>Si elle est persistante, c'est qu'il y a sans doute un trouble.</p:text>
    <p:extLst mod="1">
      <p:ext uri="{C676402C-5697-4E1C-873F-D02D1690AC5C}">
        <p15:threadingInfo xmlns:p15="http://schemas.microsoft.com/office/powerpoint/2012/main" timeZoneBias="-6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1-21T10:02:23.248" idx="2">
    <p:pos x="5271" y="356"/>
    <p:text>Défintion site internet LAROUSSE FRANCE.</p:text>
    <p:extLst mod="1"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21ECE-F273-45AA-80D1-AF0C4F9FABC4}" type="datetimeFigureOut">
              <a:rPr lang="fr-FR" smtClean="0"/>
              <a:t>14/01/2018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79F44-C995-4204-A5AD-D12DC5CF05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581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79F44-C995-4204-A5AD-D12DC5CF052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8587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altLang="fr-FR" smtClean="0"/>
              <a:t>La place des élèves dans leurs apprentissages</a:t>
            </a:r>
          </a:p>
        </p:txBody>
      </p:sp>
      <p:sp>
        <p:nvSpPr>
          <p:cNvPr id="297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AAAD017-E9F6-407D-935F-82534B22F3DC}" type="slidenum">
              <a:rPr lang="fr-FR" altLang="fr-FR" sz="1200" smtClean="0"/>
              <a:pPr/>
              <a:t>6</a:t>
            </a:fld>
            <a:endParaRPr lang="fr-FR" altLang="fr-FR" sz="1200" smtClean="0"/>
          </a:p>
        </p:txBody>
      </p:sp>
    </p:spTree>
    <p:extLst>
      <p:ext uri="{BB962C8B-B14F-4D97-AF65-F5344CB8AC3E}">
        <p14:creationId xmlns:p14="http://schemas.microsoft.com/office/powerpoint/2010/main" val="41482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79F44-C995-4204-A5AD-D12DC5CF052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5799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E607-68AF-4C60-9955-CDC5991BA3A5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4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74B6-16C5-496F-89D0-13D8215900DA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62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B04D7-0170-4DA8-941E-A54EC9D9288A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805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E25F-E979-48FE-A056-940150BAC425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330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BC154-DD64-4621-A6C4-B22BBC2A9891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383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3F176-9393-4C2B-AA53-F9962BDED765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83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9678-0BFA-4E8E-8877-2BF2C246766B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50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3C318-3486-4EE7-99AC-47BCA7F5303B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670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FF0F-DBDF-4A71-A9E3-66D1424846B2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81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34B01-29E1-49FA-B80B-293A0B14CE92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EF111-B89A-4D71-AB79-173D9A27FE96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34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5D2D-17E7-4F01-8989-EFB6C994F05C}" type="datetime1">
              <a:rPr lang="fr-FR" smtClean="0"/>
              <a:t>14/01/2018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756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401EC-84EA-48B5-B2B7-2353633E3824}" type="datetime1">
              <a:rPr lang="fr-FR" smtClean="0"/>
              <a:t>14/01/2018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693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7D1C-7BCF-46D0-8FFD-B59EE7353D39}" type="datetime1">
              <a:rPr lang="fr-FR" smtClean="0"/>
              <a:t>14/01/2018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3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255D-F719-4701-AF4E-4097377123AF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832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CACA-E3A6-432F-AEEC-4D8AE089C837}" type="datetime1">
              <a:rPr lang="fr-FR" smtClean="0"/>
              <a:t>14/01/2018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6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E3557-D989-49DF-9351-E47DD9747B65}" type="datetime1">
              <a:rPr lang="fr-FR" smtClean="0"/>
              <a:t>14/01/2018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E808467-E238-42AE-8C2A-30DF322B0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22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docs%20divers/peda_differenciee_essentie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eduscol.education.fr/cid74048/ressources-pour-scolariser-les-eleves-en-situation-de-handicap-dans-le-second-degre.html" TargetMode="External"/><Relationship Id="rId3" Type="http://schemas.openxmlformats.org/officeDocument/2006/relationships/hyperlink" Target="synthesedifferencier.pdf" TargetMode="External"/><Relationship Id="rId7" Type="http://schemas.openxmlformats.org/officeDocument/2006/relationships/hyperlink" Target="http://eduscol.education.fr/cid86144/plan-d-accompagnement-personnalise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../docs%20divers/TSA_EDUSCOL_2012.pdf" TargetMode="External"/><Relationship Id="rId5" Type="http://schemas.openxmlformats.org/officeDocument/2006/relationships/hyperlink" Target="Les%20cat&#233;gories%20d'adaptation.docx" TargetMode="External"/><Relationship Id="rId10" Type="http://schemas.openxmlformats.org/officeDocument/2006/relationships/hyperlink" Target="http://www.apprendreaapprendre.com/reussite_scolaire/" TargetMode="External"/><Relationship Id="rId4" Type="http://schemas.openxmlformats.org/officeDocument/2006/relationships/hyperlink" Target="TSA_EDUSCOL_225466.pdf" TargetMode="External"/><Relationship Id="rId9" Type="http://schemas.openxmlformats.org/officeDocument/2006/relationships/hyperlink" Target="https://canope.ac-amiens.fr/cddpoise/blog_mediatheque/?p=1505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76424" y="2243327"/>
            <a:ext cx="8791575" cy="166897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De la difficulté scolaire aux troubles des apprentissages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FIL </a:t>
            </a:r>
            <a:r>
              <a:rPr lang="fr-FR" dirty="0" smtClean="0"/>
              <a:t>FONTENILLES 15-18 janvier 2018 - Fanny </a:t>
            </a:r>
            <a:r>
              <a:rPr lang="fr-FR" dirty="0" smtClean="0"/>
              <a:t>BAVOIS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915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4437" y="618518"/>
            <a:ext cx="9905998" cy="844522"/>
          </a:xfrm>
        </p:spPr>
        <p:txBody>
          <a:bodyPr/>
          <a:lstStyle/>
          <a:p>
            <a:pPr algn="ctr"/>
            <a:r>
              <a:rPr lang="fr-FR" dirty="0" smtClean="0"/>
              <a:t>Difficulté - définition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41413" y="1463040"/>
            <a:ext cx="6941883" cy="4420235"/>
          </a:xfrm>
        </p:spPr>
        <p:txBody>
          <a:bodyPr>
            <a:normAutofit/>
          </a:bodyPr>
          <a:lstStyle/>
          <a:p>
            <a:r>
              <a:rPr lang="fr-FR" dirty="0"/>
              <a:t>Caractère de ce qui est </a:t>
            </a:r>
            <a:r>
              <a:rPr lang="fr-FR" dirty="0" smtClean="0"/>
              <a:t>difficile</a:t>
            </a:r>
            <a:r>
              <a:rPr lang="fr-FR" dirty="0"/>
              <a:t> ; complication : </a:t>
            </a:r>
            <a:r>
              <a:rPr lang="fr-FR" i="1" dirty="0"/>
              <a:t>Ne pas se cacher la difficulté d'une entreprise.</a:t>
            </a:r>
          </a:p>
          <a:p>
            <a:r>
              <a:rPr lang="fr-FR" dirty="0"/>
              <a:t>Caractère difficile de quelque chose, ensemble des points qui posent problème : </a:t>
            </a:r>
            <a:r>
              <a:rPr lang="fr-FR" i="1" dirty="0"/>
              <a:t>Des exercices de difficulté croissante.</a:t>
            </a:r>
          </a:p>
          <a:p>
            <a:r>
              <a:rPr lang="fr-FR" dirty="0"/>
              <a:t>Ce qui est difficile ; point difficile, obstacle à vaincre, à surmonter : </a:t>
            </a:r>
            <a:r>
              <a:rPr lang="fr-FR" i="1" dirty="0"/>
              <a:t>Il a triomphé de toutes les difficultés.</a:t>
            </a:r>
          </a:p>
          <a:p>
            <a:r>
              <a:rPr lang="fr-FR" dirty="0"/>
              <a:t>Embarras éprouvé par quelqu'un pour faire quelque chose : </a:t>
            </a:r>
            <a:r>
              <a:rPr lang="fr-FR" i="1" dirty="0"/>
              <a:t>Parler avec difficulté</a:t>
            </a:r>
            <a:r>
              <a:rPr lang="fr-FR" dirty="0"/>
              <a:t>.</a:t>
            </a:r>
          </a:p>
          <a:p>
            <a:r>
              <a:rPr lang="fr-FR" dirty="0"/>
              <a:t>Ce qui crée un embarras, un obstacle, un ennui ; problème </a:t>
            </a:r>
            <a:r>
              <a:rPr lang="fr-FR" i="1" dirty="0"/>
              <a:t>: Avoir des difficultés en mathématiques</a:t>
            </a:r>
            <a:r>
              <a:rPr lang="fr-FR" i="1" dirty="0" smtClean="0"/>
              <a:t>. </a:t>
            </a:r>
            <a:endParaRPr lang="fr-FR" i="1" dirty="0"/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8656320" y="1865376"/>
            <a:ext cx="26456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OBSTACLE, EMBARRAS, ENNUI, PROBLEME</a:t>
            </a:r>
            <a:endParaRPr lang="fr-FR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74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Difficulté – à retenir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53056" y="2133600"/>
            <a:ext cx="9448800" cy="3777622"/>
          </a:xfrm>
        </p:spPr>
        <p:txBody>
          <a:bodyPr/>
          <a:lstStyle/>
          <a:p>
            <a:r>
              <a:rPr lang="fr-FR" altLang="fr-F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fr-FR" altLang="fr-FR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difficulté fait partie de tout apprentissage.</a:t>
            </a:r>
            <a:r>
              <a:rPr lang="fr-FR" alt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Sa prise en charge concerne </a:t>
            </a:r>
            <a:r>
              <a:rPr lang="fr-FR" altLang="fr-FR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donc tous </a:t>
            </a:r>
            <a:r>
              <a:rPr lang="fr-FR" alt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</a:t>
            </a:r>
            <a:r>
              <a:rPr lang="fr-FR" altLang="fr-FR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enseignants puisque chaque nouvelle notion est un obstacle à surmonter. C’est </a:t>
            </a:r>
            <a:r>
              <a:rPr lang="fr-FR" alt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lorsqu’elle devient trop importante et entrave les apprentissages qu’une prise en charge particulière se met en place</a:t>
            </a:r>
            <a:r>
              <a:rPr lang="fr-FR" altLang="fr-FR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(PPRE si elle est passagère ou PAP si elle est persistante)</a:t>
            </a:r>
            <a:endParaRPr lang="fr-FR" altLang="fr-FR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246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935962"/>
          </a:xfrm>
        </p:spPr>
        <p:txBody>
          <a:bodyPr/>
          <a:lstStyle/>
          <a:p>
            <a:pPr algn="ctr"/>
            <a:r>
              <a:rPr lang="fr-FR" dirty="0" smtClean="0"/>
              <a:t>TROUBLE - définition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41413" y="1661160"/>
            <a:ext cx="7636828" cy="4130041"/>
          </a:xfrm>
        </p:spPr>
        <p:txBody>
          <a:bodyPr>
            <a:normAutofit lnSpcReduction="10000"/>
          </a:bodyPr>
          <a:lstStyle/>
          <a:p>
            <a:r>
              <a:rPr lang="fr-FR" dirty="0"/>
              <a:t>État d'agitation, d'inquiétude, de confusion ou d'émotion dans lequel se trouve quelqu'un : </a:t>
            </a:r>
            <a:r>
              <a:rPr lang="fr-FR" i="1" dirty="0"/>
              <a:t>Son trouble était visible, il était tout rouge</a:t>
            </a:r>
            <a:r>
              <a:rPr lang="fr-FR" dirty="0"/>
              <a:t>.</a:t>
            </a:r>
          </a:p>
          <a:p>
            <a:r>
              <a:rPr lang="fr-FR" dirty="0"/>
              <a:t>Littéraire. Émotion de l'amour.</a:t>
            </a:r>
          </a:p>
          <a:p>
            <a:r>
              <a:rPr lang="fr-FR" dirty="0"/>
              <a:t>Perturbation dans l'accomplissement d'une fonction physique ou psychique, pouvant se manifester au niveau d'un appareil, d'un organe, d'un tissu : </a:t>
            </a:r>
            <a:r>
              <a:rPr lang="fr-FR" i="1" dirty="0"/>
              <a:t>Troubles respiratoires. Troubles de la personnalité.</a:t>
            </a:r>
          </a:p>
          <a:p>
            <a:r>
              <a:rPr lang="fr-FR" dirty="0"/>
              <a:t>Altération des rapports entre les personnes ; état d'agitation, de désarroi : </a:t>
            </a:r>
            <a:r>
              <a:rPr lang="fr-FR" i="1" dirty="0"/>
              <a:t>Cela jeta le trouble dans la famille</a:t>
            </a:r>
            <a:r>
              <a:rPr lang="fr-FR" dirty="0"/>
              <a:t>.</a:t>
            </a:r>
          </a:p>
          <a:p>
            <a:r>
              <a:rPr lang="fr-FR" dirty="0"/>
              <a:t>Action d'inquiéter un possesseur dans la jouissance d'un bien, par un acte matériel </a:t>
            </a:r>
            <a:r>
              <a:rPr lang="fr-FR" i="1" dirty="0"/>
              <a:t>(trouble de fait) </a:t>
            </a:r>
            <a:r>
              <a:rPr lang="fr-FR" dirty="0"/>
              <a:t>ou par la revendication juridique d'un droit </a:t>
            </a:r>
            <a:r>
              <a:rPr lang="fr-FR" i="1" dirty="0"/>
              <a:t>(trouble de droit).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8778241" y="2270760"/>
            <a:ext cx="31455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AGITATION, INQUIETUDE, PERTURBATION, ALTERATION</a:t>
            </a:r>
            <a:endParaRPr lang="fr-FR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7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844522"/>
          </a:xfrm>
        </p:spPr>
        <p:txBody>
          <a:bodyPr/>
          <a:lstStyle/>
          <a:p>
            <a:pPr algn="ctr"/>
            <a:r>
              <a:rPr lang="fr-FR" dirty="0" smtClean="0"/>
              <a:t>En clair :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328970"/>
              </p:ext>
            </p:extLst>
          </p:nvPr>
        </p:nvGraphicFramePr>
        <p:xfrm>
          <a:off x="1483360" y="2145793"/>
          <a:ext cx="9458960" cy="2755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0240"/>
                <a:gridCol w="4998720"/>
              </a:tblGrid>
              <a:tr h="27553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OBSTACLE, EMBARRAS, ENNUI, PROBLEME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Difficulté: c’est l’obstacle à l’apprentissage, ce qu’on voit en classe, il ne sait pas lire, il ne mémorise pas ses tables, ne maîtrise pas sa raquette…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rPr>
                        <a:t>AGITATION, INQUIETUDE, PERTURBATION, ALTERATION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Trouble: c’est le côté médical, problème dans le cerveau, connexion entre les neurones qui ne se font pas bien. Chemin plus long pour réaliser une tâche simple…</a:t>
                      </a:r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040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re 1"/>
          <p:cNvSpPr>
            <a:spLocks noGrp="1"/>
          </p:cNvSpPr>
          <p:nvPr>
            <p:ph type="title"/>
          </p:nvPr>
        </p:nvSpPr>
        <p:spPr>
          <a:xfrm>
            <a:off x="2390775" y="1023938"/>
            <a:ext cx="6345238" cy="711200"/>
          </a:xfrm>
        </p:spPr>
        <p:txBody>
          <a:bodyPr/>
          <a:lstStyle/>
          <a:p>
            <a:pPr algn="ctr" eaLnBrk="1" hangingPunct="1"/>
            <a:r>
              <a:rPr lang="fr-FR" altLang="fr-FR" dirty="0" smtClean="0"/>
              <a:t>Agir, mais comment ?</a:t>
            </a:r>
          </a:p>
        </p:txBody>
      </p:sp>
      <p:sp>
        <p:nvSpPr>
          <p:cNvPr id="16387" name="Espace réservé du contenu 2"/>
          <p:cNvSpPr>
            <a:spLocks noGrp="1"/>
          </p:cNvSpPr>
          <p:nvPr>
            <p:ph idx="1"/>
          </p:nvPr>
        </p:nvSpPr>
        <p:spPr>
          <a:xfrm>
            <a:off x="2390776" y="2205038"/>
            <a:ext cx="7527925" cy="4032250"/>
          </a:xfrm>
        </p:spPr>
        <p:txBody>
          <a:bodyPr rtlCol="0">
            <a:normAutofit fontScale="700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fr-FR" altLang="fr-FR" sz="2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Diversifier, différencier, varier</a:t>
            </a:r>
            <a:r>
              <a:rPr lang="fr-FR" altLang="fr-FR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…c’est tenter de répondre à la diversité et à l’hétérogénéité des élèves présents dans la classe et leur offrir à chacun les meilleures conditions pour apprendre.</a:t>
            </a:r>
          </a:p>
          <a:p>
            <a:pPr>
              <a:buFont typeface="Wingdings 3" charset="2"/>
              <a:buChar char=""/>
              <a:defRPr/>
            </a:pPr>
            <a:endParaRPr lang="fr-FR" altLang="fr-F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fr-FR" altLang="fr-FR" sz="29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" </a:t>
            </a:r>
            <a:r>
              <a:rPr lang="fr-FR" altLang="fr-FR" sz="23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Différencier, c'est avoir le souci de la personne sans renoncer à celui de la collectivité... être en quête d'une médiation toujours plus efficace entre l'élève et le </a:t>
            </a:r>
            <a:r>
              <a:rPr lang="fr-FR" altLang="fr-FR" sz="2300" i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savoir… </a:t>
            </a:r>
            <a:r>
              <a:rPr lang="fr-FR" altLang="fr-FR" sz="2300" dirty="0" smtClean="0"/>
              <a:t>C'est </a:t>
            </a:r>
            <a:r>
              <a:rPr lang="fr-FR" altLang="fr-FR" sz="2300" dirty="0"/>
              <a:t>pourquoi, il ne faut pas parler de la "pédagogie différenciée" comme d'un nouveau système pédagogique, mais bien plutôt comme d'une dynamique à insuffler à tout acte pédagogique</a:t>
            </a:r>
            <a:r>
              <a:rPr lang="fr-FR" altLang="fr-FR" sz="2300" i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... </a:t>
            </a:r>
            <a:r>
              <a:rPr lang="fr-FR" altLang="fr-FR" sz="23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un moment nécessaire dans tout enseignement... celui où s'insinue la personne dans le système..." </a:t>
            </a:r>
            <a:endParaRPr lang="fr-FR" altLang="fr-FR" sz="23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None/>
              <a:defRPr/>
            </a:pPr>
            <a:r>
              <a:rPr lang="fr-FR" altLang="fr-FR" sz="2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(</a:t>
            </a:r>
            <a:r>
              <a:rPr lang="fr-FR" altLang="fr-FR" sz="2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Meirieu</a:t>
            </a:r>
            <a:r>
              <a:rPr lang="fr-FR" altLang="fr-FR" sz="2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1987, </a:t>
            </a:r>
            <a:r>
              <a:rPr lang="fr-FR" altLang="fr-FR" sz="22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Cahiers Pédagogiques</a:t>
            </a:r>
            <a:r>
              <a:rPr lang="fr-FR" altLang="fr-FR" sz="2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« </a:t>
            </a:r>
            <a:r>
              <a:rPr lang="fr-FR" altLang="fr-FR" sz="22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Différencier la pédagogie</a:t>
            </a:r>
            <a:r>
              <a:rPr lang="fr-FR" altLang="fr-FR" sz="2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 », introduction).</a:t>
            </a:r>
            <a:endParaRPr lang="fr-FR" altLang="fr-FR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fr-FR" altLang="fr-FR" dirty="0" smtClean="0">
                <a:hlinkClick r:id="rId3" action="ppaction://hlinkfile"/>
              </a:rPr>
              <a:t>La pédagogie différenciée en une page</a:t>
            </a:r>
            <a:endParaRPr lang="fr-FR" altLang="fr-F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fr-FR" altLang="fr-F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79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1638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Adapter, comment faire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hlinkClick r:id="rId3" action="ppaction://hlinkfile"/>
              </a:rPr>
              <a:t>Grille « différencier » </a:t>
            </a:r>
            <a:endParaRPr lang="fr-FR" dirty="0" smtClean="0">
              <a:hlinkClick r:id="rId4" action="ppaction://hlinkfile"/>
            </a:endParaRPr>
          </a:p>
          <a:p>
            <a:r>
              <a:rPr lang="fr-FR" dirty="0" smtClean="0">
                <a:hlinkClick r:id="rId5" action="ppaction://hlinkfile"/>
              </a:rPr>
              <a:t>grille des adaptations d’Anne GOMBERT</a:t>
            </a:r>
            <a:endParaRPr lang="fr-FR" dirty="0" smtClean="0">
              <a:hlinkClick r:id="rId4" action="ppaction://hlinkfile"/>
            </a:endParaRPr>
          </a:p>
          <a:p>
            <a:r>
              <a:rPr lang="fr-FR" dirty="0" smtClean="0">
                <a:hlinkClick r:id="rId4" action="ppaction://hlinkfile"/>
              </a:rPr>
              <a:t>Fiches TDA 1 et 2</a:t>
            </a:r>
          </a:p>
          <a:p>
            <a:r>
              <a:rPr lang="fr-FR" dirty="0" smtClean="0">
                <a:hlinkClick r:id="rId6" action="ppaction://hlinkfile"/>
              </a:rPr>
              <a:t>TSA EDUSCOL</a:t>
            </a:r>
            <a:endParaRPr lang="fr-FR" dirty="0" smtClean="0"/>
          </a:p>
          <a:p>
            <a:r>
              <a:rPr lang="fr-FR" dirty="0" err="1" smtClean="0">
                <a:hlinkClick r:id="rId7"/>
              </a:rPr>
              <a:t>eduscol</a:t>
            </a:r>
            <a:r>
              <a:rPr lang="fr-FR" dirty="0" smtClean="0">
                <a:hlinkClick r:id="rId7"/>
              </a:rPr>
              <a:t> </a:t>
            </a:r>
            <a:r>
              <a:rPr lang="fr-FR" dirty="0" err="1" smtClean="0">
                <a:hlinkClick r:id="rId7"/>
              </a:rPr>
              <a:t>pap</a:t>
            </a:r>
            <a:endParaRPr lang="fr-FR" dirty="0" smtClean="0"/>
          </a:p>
          <a:p>
            <a:r>
              <a:rPr lang="fr-FR" dirty="0" smtClean="0">
                <a:hlinkClick r:id="rId8"/>
              </a:rPr>
              <a:t>EDUSCOL Exemples de séquences</a:t>
            </a:r>
            <a:endParaRPr lang="fr-FR" dirty="0" smtClean="0"/>
          </a:p>
          <a:p>
            <a:r>
              <a:rPr lang="fr-FR" dirty="0" smtClean="0">
                <a:hlinkClick r:id="rId9"/>
              </a:rPr>
              <a:t>Les </a:t>
            </a:r>
            <a:r>
              <a:rPr lang="fr-FR" dirty="0" smtClean="0">
                <a:hlinkClick r:id="rId9"/>
              </a:rPr>
              <a:t>intelligences multiples</a:t>
            </a:r>
            <a:endParaRPr lang="fr-FR" dirty="0" smtClean="0"/>
          </a:p>
          <a:p>
            <a:r>
              <a:rPr lang="fr-FR" dirty="0" smtClean="0">
                <a:hlinkClick r:id="rId10"/>
              </a:rPr>
              <a:t>Apprendre à apprendre</a:t>
            </a:r>
            <a:endParaRPr lang="fr-FR" dirty="0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FIL FONTENILLES 15-18 janvier 2018 - Fanny BAVOIS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130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980</TotalTime>
  <Words>390</Words>
  <Application>Microsoft Office PowerPoint</Application>
  <PresentationFormat>Grand écran</PresentationFormat>
  <Paragraphs>48</Paragraphs>
  <Slides>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Brin</vt:lpstr>
      <vt:lpstr>De la difficulté scolaire aux troubles des apprentissages</vt:lpstr>
      <vt:lpstr>Difficulté - définition </vt:lpstr>
      <vt:lpstr>Difficulté – à retenir</vt:lpstr>
      <vt:lpstr>TROUBLE - définition</vt:lpstr>
      <vt:lpstr>En clair :</vt:lpstr>
      <vt:lpstr>Agir, mais comment ?</vt:lpstr>
      <vt:lpstr>Adapter, comment faire 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la difficulté scolaire aux troubles des apprentissages</dc:title>
  <dc:creator>fanny</dc:creator>
  <cp:lastModifiedBy>maison</cp:lastModifiedBy>
  <cp:revision>32</cp:revision>
  <dcterms:created xsi:type="dcterms:W3CDTF">2016-11-21T08:46:01Z</dcterms:created>
  <dcterms:modified xsi:type="dcterms:W3CDTF">2018-01-14T15:37:46Z</dcterms:modified>
</cp:coreProperties>
</file>